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12801600" cy="9601200" type="A3"/>
  <p:notesSz cx="6858000" cy="9144000"/>
  <p:defaultTextStyle>
    <a:defPPr>
      <a:defRPr lang="en-US"/>
    </a:defPPr>
    <a:lvl1pPr marL="0" algn="l" defTabSz="457158" rtl="0" eaLnBrk="1" latinLnBrk="0" hangingPunct="1">
      <a:defRPr sz="1800" kern="1200">
        <a:solidFill>
          <a:schemeClr val="tx1"/>
        </a:solidFill>
        <a:latin typeface="+mn-lt"/>
        <a:ea typeface="+mn-ea"/>
        <a:cs typeface="+mn-cs"/>
      </a:defRPr>
    </a:lvl1pPr>
    <a:lvl2pPr marL="457158" algn="l" defTabSz="457158" rtl="0" eaLnBrk="1" latinLnBrk="0" hangingPunct="1">
      <a:defRPr sz="1800" kern="1200">
        <a:solidFill>
          <a:schemeClr val="tx1"/>
        </a:solidFill>
        <a:latin typeface="+mn-lt"/>
        <a:ea typeface="+mn-ea"/>
        <a:cs typeface="+mn-cs"/>
      </a:defRPr>
    </a:lvl2pPr>
    <a:lvl3pPr marL="914315" algn="l" defTabSz="457158" rtl="0" eaLnBrk="1" latinLnBrk="0" hangingPunct="1">
      <a:defRPr sz="1800" kern="1200">
        <a:solidFill>
          <a:schemeClr val="tx1"/>
        </a:solidFill>
        <a:latin typeface="+mn-lt"/>
        <a:ea typeface="+mn-ea"/>
        <a:cs typeface="+mn-cs"/>
      </a:defRPr>
    </a:lvl3pPr>
    <a:lvl4pPr marL="1371473" algn="l" defTabSz="457158" rtl="0" eaLnBrk="1" latinLnBrk="0" hangingPunct="1">
      <a:defRPr sz="1800" kern="1200">
        <a:solidFill>
          <a:schemeClr val="tx1"/>
        </a:solidFill>
        <a:latin typeface="+mn-lt"/>
        <a:ea typeface="+mn-ea"/>
        <a:cs typeface="+mn-cs"/>
      </a:defRPr>
    </a:lvl4pPr>
    <a:lvl5pPr marL="1828631" algn="l" defTabSz="457158" rtl="0" eaLnBrk="1" latinLnBrk="0" hangingPunct="1">
      <a:defRPr sz="1800" kern="1200">
        <a:solidFill>
          <a:schemeClr val="tx1"/>
        </a:solidFill>
        <a:latin typeface="+mn-lt"/>
        <a:ea typeface="+mn-ea"/>
        <a:cs typeface="+mn-cs"/>
      </a:defRPr>
    </a:lvl5pPr>
    <a:lvl6pPr marL="2285789" algn="l" defTabSz="457158" rtl="0" eaLnBrk="1" latinLnBrk="0" hangingPunct="1">
      <a:defRPr sz="1800" kern="1200">
        <a:solidFill>
          <a:schemeClr val="tx1"/>
        </a:solidFill>
        <a:latin typeface="+mn-lt"/>
        <a:ea typeface="+mn-ea"/>
        <a:cs typeface="+mn-cs"/>
      </a:defRPr>
    </a:lvl6pPr>
    <a:lvl7pPr marL="2742947" algn="l" defTabSz="457158" rtl="0" eaLnBrk="1" latinLnBrk="0" hangingPunct="1">
      <a:defRPr sz="1800" kern="1200">
        <a:solidFill>
          <a:schemeClr val="tx1"/>
        </a:solidFill>
        <a:latin typeface="+mn-lt"/>
        <a:ea typeface="+mn-ea"/>
        <a:cs typeface="+mn-cs"/>
      </a:defRPr>
    </a:lvl7pPr>
    <a:lvl8pPr marL="3200104" algn="l" defTabSz="457158" rtl="0" eaLnBrk="1" latinLnBrk="0" hangingPunct="1">
      <a:defRPr sz="1800" kern="1200">
        <a:solidFill>
          <a:schemeClr val="tx1"/>
        </a:solidFill>
        <a:latin typeface="+mn-lt"/>
        <a:ea typeface="+mn-ea"/>
        <a:cs typeface="+mn-cs"/>
      </a:defRPr>
    </a:lvl8pPr>
    <a:lvl9pPr marL="3657262" algn="l" defTabSz="45715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3300"/>
    <a:srgbClr val="B2B2B2"/>
    <a:srgbClr val="FF6600"/>
    <a:srgbClr val="FFCC00"/>
    <a:srgbClr val="FF5050"/>
    <a:srgbClr val="969696"/>
    <a:srgbClr val="777777"/>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AA3E1D-2105-4E01-B4EE-841A832124C0}" v="20" dt="2026-01-22T09:50:30.93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400" d="100"/>
          <a:sy n="400" d="100"/>
        </p:scale>
        <p:origin x="-22182" y="-107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14D8E-3A08-4820-9EBB-C3532921747B}" type="datetimeFigureOut">
              <a:rPr kumimoji="1" lang="ja-JP" altLang="en-US" smtClean="0"/>
              <a:t>2026/1/23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4BF1F-EECA-46F8-AF24-0AA2FE358FE7}" type="slidenum">
              <a:rPr kumimoji="1" lang="ja-JP" altLang="en-US" smtClean="0"/>
              <a:t>‹#›</a:t>
            </a:fld>
            <a:endParaRPr kumimoji="1" lang="ja-JP" altLang="en-US"/>
          </a:p>
        </p:txBody>
      </p:sp>
    </p:spTree>
    <p:extLst>
      <p:ext uri="{BB962C8B-B14F-4D97-AF65-F5344CB8AC3E}">
        <p14:creationId xmlns:p14="http://schemas.microsoft.com/office/powerpoint/2010/main" val="799957144"/>
      </p:ext>
    </p:extLst>
  </p:cSld>
  <p:clrMap bg1="lt1" tx1="dk1" bg2="lt2" tx2="dk2" accent1="accent1" accent2="accent2" accent3="accent3" accent4="accent4" accent5="accent5" accent6="accent6" hlink="hlink" folHlink="folHlink"/>
  <p:notesStyle>
    <a:lvl1pPr marL="0" algn="l" defTabSz="914230" rtl="0" eaLnBrk="1" latinLnBrk="0" hangingPunct="1">
      <a:defRPr kumimoji="1" sz="1200" kern="1200">
        <a:solidFill>
          <a:schemeClr val="tx1"/>
        </a:solidFill>
        <a:latin typeface="+mn-lt"/>
        <a:ea typeface="+mn-ea"/>
        <a:cs typeface="+mn-cs"/>
      </a:defRPr>
    </a:lvl1pPr>
    <a:lvl2pPr marL="457116" algn="l" defTabSz="914230" rtl="0" eaLnBrk="1" latinLnBrk="0" hangingPunct="1">
      <a:defRPr kumimoji="1" sz="1200" kern="1200">
        <a:solidFill>
          <a:schemeClr val="tx1"/>
        </a:solidFill>
        <a:latin typeface="+mn-lt"/>
        <a:ea typeface="+mn-ea"/>
        <a:cs typeface="+mn-cs"/>
      </a:defRPr>
    </a:lvl2pPr>
    <a:lvl3pPr marL="914230" algn="l" defTabSz="914230" rtl="0" eaLnBrk="1" latinLnBrk="0" hangingPunct="1">
      <a:defRPr kumimoji="1" sz="1200" kern="1200">
        <a:solidFill>
          <a:schemeClr val="tx1"/>
        </a:solidFill>
        <a:latin typeface="+mn-lt"/>
        <a:ea typeface="+mn-ea"/>
        <a:cs typeface="+mn-cs"/>
      </a:defRPr>
    </a:lvl3pPr>
    <a:lvl4pPr marL="1371346" algn="l" defTabSz="914230" rtl="0" eaLnBrk="1" latinLnBrk="0" hangingPunct="1">
      <a:defRPr kumimoji="1" sz="1200" kern="1200">
        <a:solidFill>
          <a:schemeClr val="tx1"/>
        </a:solidFill>
        <a:latin typeface="+mn-lt"/>
        <a:ea typeface="+mn-ea"/>
        <a:cs typeface="+mn-cs"/>
      </a:defRPr>
    </a:lvl4pPr>
    <a:lvl5pPr marL="1828462" algn="l" defTabSz="914230" rtl="0" eaLnBrk="1" latinLnBrk="0" hangingPunct="1">
      <a:defRPr kumimoji="1" sz="1200" kern="1200">
        <a:solidFill>
          <a:schemeClr val="tx1"/>
        </a:solidFill>
        <a:latin typeface="+mn-lt"/>
        <a:ea typeface="+mn-ea"/>
        <a:cs typeface="+mn-cs"/>
      </a:defRPr>
    </a:lvl5pPr>
    <a:lvl6pPr marL="2285578" algn="l" defTabSz="914230" rtl="0" eaLnBrk="1" latinLnBrk="0" hangingPunct="1">
      <a:defRPr kumimoji="1" sz="1200" kern="1200">
        <a:solidFill>
          <a:schemeClr val="tx1"/>
        </a:solidFill>
        <a:latin typeface="+mn-lt"/>
        <a:ea typeface="+mn-ea"/>
        <a:cs typeface="+mn-cs"/>
      </a:defRPr>
    </a:lvl6pPr>
    <a:lvl7pPr marL="2742693" algn="l" defTabSz="914230" rtl="0" eaLnBrk="1" latinLnBrk="0" hangingPunct="1">
      <a:defRPr kumimoji="1" sz="1200" kern="1200">
        <a:solidFill>
          <a:schemeClr val="tx1"/>
        </a:solidFill>
        <a:latin typeface="+mn-lt"/>
        <a:ea typeface="+mn-ea"/>
        <a:cs typeface="+mn-cs"/>
      </a:defRPr>
    </a:lvl7pPr>
    <a:lvl8pPr marL="3199808" algn="l" defTabSz="914230" rtl="0" eaLnBrk="1" latinLnBrk="0" hangingPunct="1">
      <a:defRPr kumimoji="1" sz="1200" kern="1200">
        <a:solidFill>
          <a:schemeClr val="tx1"/>
        </a:solidFill>
        <a:latin typeface="+mn-lt"/>
        <a:ea typeface="+mn-ea"/>
        <a:cs typeface="+mn-cs"/>
      </a:defRPr>
    </a:lvl8pPr>
    <a:lvl9pPr marL="3656924" algn="l" defTabSz="91423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9F4BF1F-EECA-46F8-AF24-0AA2FE358FE7}" type="slidenum">
              <a:rPr kumimoji="1" lang="ja-JP" altLang="en-US" smtClean="0"/>
              <a:t>1</a:t>
            </a:fld>
            <a:endParaRPr kumimoji="1" lang="ja-JP" altLang="en-US"/>
          </a:p>
        </p:txBody>
      </p:sp>
    </p:spTree>
    <p:extLst>
      <p:ext uri="{BB962C8B-B14F-4D97-AF65-F5344CB8AC3E}">
        <p14:creationId xmlns:p14="http://schemas.microsoft.com/office/powerpoint/2010/main" val="24888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9"/>
            <a:ext cx="10881360" cy="3342640"/>
          </a:xfrm>
        </p:spPr>
        <p:txBody>
          <a:bodyPr anchor="b"/>
          <a:lstStyle>
            <a:lvl1pPr algn="ctr">
              <a:defRPr sz="8400"/>
            </a:lvl1pPr>
          </a:lstStyle>
          <a:p>
            <a:r>
              <a:rPr lang="ja-JP" altLang="en-US"/>
              <a:t>マスター タイトルの書式設定</a:t>
            </a:r>
            <a:endParaRPr lang="en-US"/>
          </a:p>
        </p:txBody>
      </p:sp>
      <p:sp>
        <p:nvSpPr>
          <p:cNvPr id="3" name="Subtitle 2"/>
          <p:cNvSpPr>
            <a:spLocks noGrp="1"/>
          </p:cNvSpPr>
          <p:nvPr>
            <p:ph type="subTitle" idx="1"/>
          </p:nvPr>
        </p:nvSpPr>
        <p:spPr>
          <a:xfrm>
            <a:off x="1600202" y="5042855"/>
            <a:ext cx="9601200" cy="2318067"/>
          </a:xfrm>
        </p:spPr>
        <p:txBody>
          <a:bodyPr/>
          <a:lstStyle>
            <a:lvl1pPr marL="0" indent="0" algn="ctr">
              <a:buNone/>
              <a:defRPr sz="3360"/>
            </a:lvl1pPr>
            <a:lvl2pPr marL="640096" indent="0" algn="ctr">
              <a:buNone/>
              <a:defRPr sz="2800"/>
            </a:lvl2pPr>
            <a:lvl3pPr marL="1280192" indent="0" algn="ctr">
              <a:buNone/>
              <a:defRPr sz="2520"/>
            </a:lvl3pPr>
            <a:lvl4pPr marL="1920289" indent="0" algn="ctr">
              <a:buNone/>
              <a:defRPr sz="2240"/>
            </a:lvl4pPr>
            <a:lvl5pPr marL="2560385" indent="0" algn="ctr">
              <a:buNone/>
              <a:defRPr sz="2240"/>
            </a:lvl5pPr>
            <a:lvl6pPr marL="3200482" indent="0" algn="ctr">
              <a:buNone/>
              <a:defRPr sz="2240"/>
            </a:lvl6pPr>
            <a:lvl7pPr marL="3840579" indent="0" algn="ctr">
              <a:buNone/>
              <a:defRPr sz="2240"/>
            </a:lvl7pPr>
            <a:lvl8pPr marL="4480675" indent="0" algn="ctr">
              <a:buNone/>
              <a:defRPr sz="2240"/>
            </a:lvl8pPr>
            <a:lvl9pPr marL="5120771" indent="0" algn="ctr">
              <a:buNone/>
              <a:defRPr sz="224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BF6E009D-5C30-4BFC-8CF2-57012E3DADC4}" type="datetimeFigureOut">
              <a:rPr kumimoji="1" lang="ja-JP" altLang="en-US" smtClean="0"/>
              <a:t>2026/1/23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3881477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6E009D-5C30-4BFC-8CF2-57012E3DADC4}" type="datetimeFigureOut">
              <a:rPr kumimoji="1" lang="ja-JP" altLang="en-US" smtClean="0"/>
              <a:t>2026/1/23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3099236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8" y="511177"/>
            <a:ext cx="2760345" cy="8136573"/>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80112" y="511177"/>
            <a:ext cx="8121015" cy="8136573"/>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6E009D-5C30-4BFC-8CF2-57012E3DADC4}" type="datetimeFigureOut">
              <a:rPr kumimoji="1" lang="ja-JP" altLang="en-US" smtClean="0"/>
              <a:t>2026/1/23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2162053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F6E009D-5C30-4BFC-8CF2-57012E3DADC4}" type="datetimeFigureOut">
              <a:rPr kumimoji="1" lang="ja-JP" altLang="en-US" smtClean="0"/>
              <a:t>2026/1/23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305482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ja-JP" altLang="en-US"/>
              <a:t>マスター タイトルの書式設定</a:t>
            </a:r>
            <a:endParaRPr lang="en-US"/>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96" indent="0">
              <a:buNone/>
              <a:defRPr sz="2800">
                <a:solidFill>
                  <a:schemeClr val="tx1">
                    <a:tint val="75000"/>
                  </a:schemeClr>
                </a:solidFill>
              </a:defRPr>
            </a:lvl2pPr>
            <a:lvl3pPr marL="1280192" indent="0">
              <a:buNone/>
              <a:defRPr sz="2520">
                <a:solidFill>
                  <a:schemeClr val="tx1">
                    <a:tint val="75000"/>
                  </a:schemeClr>
                </a:solidFill>
              </a:defRPr>
            </a:lvl3pPr>
            <a:lvl4pPr marL="1920289" indent="0">
              <a:buNone/>
              <a:defRPr sz="2240">
                <a:solidFill>
                  <a:schemeClr val="tx1">
                    <a:tint val="75000"/>
                  </a:schemeClr>
                </a:solidFill>
              </a:defRPr>
            </a:lvl4pPr>
            <a:lvl5pPr marL="2560385" indent="0">
              <a:buNone/>
              <a:defRPr sz="2240">
                <a:solidFill>
                  <a:schemeClr val="tx1">
                    <a:tint val="75000"/>
                  </a:schemeClr>
                </a:solidFill>
              </a:defRPr>
            </a:lvl5pPr>
            <a:lvl6pPr marL="3200482" indent="0">
              <a:buNone/>
              <a:defRPr sz="2240">
                <a:solidFill>
                  <a:schemeClr val="tx1">
                    <a:tint val="75000"/>
                  </a:schemeClr>
                </a:solidFill>
              </a:defRPr>
            </a:lvl6pPr>
            <a:lvl7pPr marL="3840579" indent="0">
              <a:buNone/>
              <a:defRPr sz="2240">
                <a:solidFill>
                  <a:schemeClr val="tx1">
                    <a:tint val="75000"/>
                  </a:schemeClr>
                </a:solidFill>
              </a:defRPr>
            </a:lvl7pPr>
            <a:lvl8pPr marL="4480675" indent="0">
              <a:buNone/>
              <a:defRPr sz="2240">
                <a:solidFill>
                  <a:schemeClr val="tx1">
                    <a:tint val="75000"/>
                  </a:schemeClr>
                </a:solidFill>
              </a:defRPr>
            </a:lvl8pPr>
            <a:lvl9pPr marL="5120771" indent="0">
              <a:buNone/>
              <a:defRPr sz="224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F6E009D-5C30-4BFC-8CF2-57012E3DADC4}" type="datetimeFigureOut">
              <a:rPr kumimoji="1" lang="ja-JP" altLang="en-US" smtClean="0"/>
              <a:t>2026/1/23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3408452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80110" y="2555877"/>
            <a:ext cx="5440680" cy="60918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480810" y="2555877"/>
            <a:ext cx="5440680" cy="60918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BF6E009D-5C30-4BFC-8CF2-57012E3DADC4}" type="datetimeFigureOut">
              <a:rPr kumimoji="1" lang="ja-JP" altLang="en-US" smtClean="0"/>
              <a:t>2026/1/23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830680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96" indent="0">
              <a:buNone/>
              <a:defRPr sz="2800" b="1"/>
            </a:lvl2pPr>
            <a:lvl3pPr marL="1280192" indent="0">
              <a:buNone/>
              <a:defRPr sz="2520" b="1"/>
            </a:lvl3pPr>
            <a:lvl4pPr marL="1920289" indent="0">
              <a:buNone/>
              <a:defRPr sz="2240" b="1"/>
            </a:lvl4pPr>
            <a:lvl5pPr marL="2560385" indent="0">
              <a:buNone/>
              <a:defRPr sz="2240" b="1"/>
            </a:lvl5pPr>
            <a:lvl6pPr marL="3200482" indent="0">
              <a:buNone/>
              <a:defRPr sz="2240" b="1"/>
            </a:lvl6pPr>
            <a:lvl7pPr marL="3840579" indent="0">
              <a:buNone/>
              <a:defRPr sz="2240" b="1"/>
            </a:lvl7pPr>
            <a:lvl8pPr marL="4480675" indent="0">
              <a:buNone/>
              <a:defRPr sz="2240" b="1"/>
            </a:lvl8pPr>
            <a:lvl9pPr marL="5120771" indent="0">
              <a:buNone/>
              <a:defRPr sz="2240" b="1"/>
            </a:lvl9pPr>
          </a:lstStyle>
          <a:p>
            <a:pPr lvl="0"/>
            <a:r>
              <a:rPr lang="ja-JP" altLang="en-US"/>
              <a:t>マスター テキストの書式設定</a:t>
            </a:r>
          </a:p>
        </p:txBody>
      </p:sp>
      <p:sp>
        <p:nvSpPr>
          <p:cNvPr id="4" name="Content Placeholder 3"/>
          <p:cNvSpPr>
            <a:spLocks noGrp="1"/>
          </p:cNvSpPr>
          <p:nvPr>
            <p:ph sz="half" idx="2"/>
          </p:nvPr>
        </p:nvSpPr>
        <p:spPr>
          <a:xfrm>
            <a:off x="881779" y="3507107"/>
            <a:ext cx="5415676" cy="515842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480813" y="2353628"/>
            <a:ext cx="5442347" cy="1153477"/>
          </a:xfrm>
        </p:spPr>
        <p:txBody>
          <a:bodyPr anchor="b"/>
          <a:lstStyle>
            <a:lvl1pPr marL="0" indent="0">
              <a:buNone/>
              <a:defRPr sz="3360" b="1"/>
            </a:lvl1pPr>
            <a:lvl2pPr marL="640096" indent="0">
              <a:buNone/>
              <a:defRPr sz="2800" b="1"/>
            </a:lvl2pPr>
            <a:lvl3pPr marL="1280192" indent="0">
              <a:buNone/>
              <a:defRPr sz="2520" b="1"/>
            </a:lvl3pPr>
            <a:lvl4pPr marL="1920289" indent="0">
              <a:buNone/>
              <a:defRPr sz="2240" b="1"/>
            </a:lvl4pPr>
            <a:lvl5pPr marL="2560385" indent="0">
              <a:buNone/>
              <a:defRPr sz="2240" b="1"/>
            </a:lvl5pPr>
            <a:lvl6pPr marL="3200482" indent="0">
              <a:buNone/>
              <a:defRPr sz="2240" b="1"/>
            </a:lvl6pPr>
            <a:lvl7pPr marL="3840579" indent="0">
              <a:buNone/>
              <a:defRPr sz="2240" b="1"/>
            </a:lvl7pPr>
            <a:lvl8pPr marL="4480675" indent="0">
              <a:buNone/>
              <a:defRPr sz="2240" b="1"/>
            </a:lvl8pPr>
            <a:lvl9pPr marL="5120771" indent="0">
              <a:buNone/>
              <a:defRPr sz="2240" b="1"/>
            </a:lvl9pPr>
          </a:lstStyle>
          <a:p>
            <a:pPr lvl="0"/>
            <a:r>
              <a:rPr lang="ja-JP" altLang="en-US"/>
              <a:t>マスター テキストの書式設定</a:t>
            </a:r>
          </a:p>
        </p:txBody>
      </p:sp>
      <p:sp>
        <p:nvSpPr>
          <p:cNvPr id="6" name="Content Placeholder 5"/>
          <p:cNvSpPr>
            <a:spLocks noGrp="1"/>
          </p:cNvSpPr>
          <p:nvPr>
            <p:ph sz="quarter" idx="4"/>
          </p:nvPr>
        </p:nvSpPr>
        <p:spPr>
          <a:xfrm>
            <a:off x="6480813" y="3507107"/>
            <a:ext cx="5442347" cy="515842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F6E009D-5C30-4BFC-8CF2-57012E3DADC4}" type="datetimeFigureOut">
              <a:rPr kumimoji="1" lang="ja-JP" altLang="en-US" smtClean="0"/>
              <a:t>2026/1/23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327931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BF6E009D-5C30-4BFC-8CF2-57012E3DADC4}" type="datetimeFigureOut">
              <a:rPr kumimoji="1" lang="ja-JP" altLang="en-US" smtClean="0"/>
              <a:t>2026/1/23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325622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E009D-5C30-4BFC-8CF2-57012E3DADC4}" type="datetimeFigureOut">
              <a:rPr kumimoji="1" lang="ja-JP" altLang="en-US" smtClean="0"/>
              <a:t>2026/1/23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1105551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81780" y="640080"/>
            <a:ext cx="4128849" cy="2240280"/>
          </a:xfrm>
        </p:spPr>
        <p:txBody>
          <a:bodyPr anchor="b"/>
          <a:lstStyle>
            <a:lvl1pPr>
              <a:defRPr sz="4480"/>
            </a:lvl1pPr>
          </a:lstStyle>
          <a:p>
            <a:r>
              <a:rPr lang="ja-JP" altLang="en-US"/>
              <a:t>マスター タイトルの書式設定</a:t>
            </a:r>
            <a:endParaRPr lang="en-US"/>
          </a:p>
        </p:txBody>
      </p:sp>
      <p:sp>
        <p:nvSpPr>
          <p:cNvPr id="3" name="Content Placeholder 2"/>
          <p:cNvSpPr>
            <a:spLocks noGrp="1"/>
          </p:cNvSpPr>
          <p:nvPr>
            <p:ph idx="1"/>
          </p:nvPr>
        </p:nvSpPr>
        <p:spPr>
          <a:xfrm>
            <a:off x="5442349" y="1382399"/>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81780" y="2880360"/>
            <a:ext cx="4128849" cy="5336223"/>
          </a:xfrm>
        </p:spPr>
        <p:txBody>
          <a:bodyPr/>
          <a:lstStyle>
            <a:lvl1pPr marL="0" indent="0">
              <a:buNone/>
              <a:defRPr sz="2240"/>
            </a:lvl1pPr>
            <a:lvl2pPr marL="640096" indent="0">
              <a:buNone/>
              <a:defRPr sz="1960"/>
            </a:lvl2pPr>
            <a:lvl3pPr marL="1280192" indent="0">
              <a:buNone/>
              <a:defRPr sz="1680"/>
            </a:lvl3pPr>
            <a:lvl4pPr marL="1920289" indent="0">
              <a:buNone/>
              <a:defRPr sz="1400"/>
            </a:lvl4pPr>
            <a:lvl5pPr marL="2560385" indent="0">
              <a:buNone/>
              <a:defRPr sz="1400"/>
            </a:lvl5pPr>
            <a:lvl6pPr marL="3200482" indent="0">
              <a:buNone/>
              <a:defRPr sz="1400"/>
            </a:lvl6pPr>
            <a:lvl7pPr marL="3840579" indent="0">
              <a:buNone/>
              <a:defRPr sz="1400"/>
            </a:lvl7pPr>
            <a:lvl8pPr marL="4480675" indent="0">
              <a:buNone/>
              <a:defRPr sz="1400"/>
            </a:lvl8pPr>
            <a:lvl9pPr marL="5120771" indent="0">
              <a:buNone/>
              <a:defRPr sz="14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6E009D-5C30-4BFC-8CF2-57012E3DADC4}" type="datetimeFigureOut">
              <a:rPr kumimoji="1" lang="ja-JP" altLang="en-US" smtClean="0"/>
              <a:t>2026/1/23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2812765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81780" y="640080"/>
            <a:ext cx="4128849" cy="2240280"/>
          </a:xfrm>
        </p:spPr>
        <p:txBody>
          <a:bodyPr anchor="b"/>
          <a:lstStyle>
            <a:lvl1pPr>
              <a:defRPr sz="448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442349" y="1382399"/>
            <a:ext cx="6480810" cy="6823075"/>
          </a:xfrm>
        </p:spPr>
        <p:txBody>
          <a:bodyPr anchor="t"/>
          <a:lstStyle>
            <a:lvl1pPr marL="0" indent="0">
              <a:buNone/>
              <a:defRPr sz="4480"/>
            </a:lvl1pPr>
            <a:lvl2pPr marL="640096" indent="0">
              <a:buNone/>
              <a:defRPr sz="3920"/>
            </a:lvl2pPr>
            <a:lvl3pPr marL="1280192" indent="0">
              <a:buNone/>
              <a:defRPr sz="3360"/>
            </a:lvl3pPr>
            <a:lvl4pPr marL="1920289" indent="0">
              <a:buNone/>
              <a:defRPr sz="2800"/>
            </a:lvl4pPr>
            <a:lvl5pPr marL="2560385" indent="0">
              <a:buNone/>
              <a:defRPr sz="2800"/>
            </a:lvl5pPr>
            <a:lvl6pPr marL="3200482" indent="0">
              <a:buNone/>
              <a:defRPr sz="2800"/>
            </a:lvl6pPr>
            <a:lvl7pPr marL="3840579" indent="0">
              <a:buNone/>
              <a:defRPr sz="2800"/>
            </a:lvl7pPr>
            <a:lvl8pPr marL="4480675" indent="0">
              <a:buNone/>
              <a:defRPr sz="2800"/>
            </a:lvl8pPr>
            <a:lvl9pPr marL="5120771" indent="0">
              <a:buNone/>
              <a:defRPr sz="28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81780" y="2880360"/>
            <a:ext cx="4128849" cy="5336223"/>
          </a:xfrm>
        </p:spPr>
        <p:txBody>
          <a:bodyPr/>
          <a:lstStyle>
            <a:lvl1pPr marL="0" indent="0">
              <a:buNone/>
              <a:defRPr sz="2240"/>
            </a:lvl1pPr>
            <a:lvl2pPr marL="640096" indent="0">
              <a:buNone/>
              <a:defRPr sz="1960"/>
            </a:lvl2pPr>
            <a:lvl3pPr marL="1280192" indent="0">
              <a:buNone/>
              <a:defRPr sz="1680"/>
            </a:lvl3pPr>
            <a:lvl4pPr marL="1920289" indent="0">
              <a:buNone/>
              <a:defRPr sz="1400"/>
            </a:lvl4pPr>
            <a:lvl5pPr marL="2560385" indent="0">
              <a:buNone/>
              <a:defRPr sz="1400"/>
            </a:lvl5pPr>
            <a:lvl6pPr marL="3200482" indent="0">
              <a:buNone/>
              <a:defRPr sz="1400"/>
            </a:lvl6pPr>
            <a:lvl7pPr marL="3840579" indent="0">
              <a:buNone/>
              <a:defRPr sz="1400"/>
            </a:lvl7pPr>
            <a:lvl8pPr marL="4480675" indent="0">
              <a:buNone/>
              <a:defRPr sz="1400"/>
            </a:lvl8pPr>
            <a:lvl9pPr marL="5120771" indent="0">
              <a:buNone/>
              <a:defRPr sz="14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6E009D-5C30-4BFC-8CF2-57012E3DADC4}" type="datetimeFigureOut">
              <a:rPr kumimoji="1" lang="ja-JP" altLang="en-US" smtClean="0"/>
              <a:t>2026/1/23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86500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2" y="511177"/>
            <a:ext cx="11041380" cy="1855788"/>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80112" y="2555877"/>
            <a:ext cx="11041380" cy="60918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BF6E009D-5C30-4BFC-8CF2-57012E3DADC4}" type="datetimeFigureOut">
              <a:rPr kumimoji="1" lang="ja-JP" altLang="en-US" smtClean="0"/>
              <a:t>2026/1/23</a:t>
            </a:fld>
            <a:endParaRPr kumimoji="1" lang="ja-JP" altLang="en-US"/>
          </a:p>
        </p:txBody>
      </p:sp>
      <p:sp>
        <p:nvSpPr>
          <p:cNvPr id="5" name="Footer Placeholder 4"/>
          <p:cNvSpPr>
            <a:spLocks noGrp="1"/>
          </p:cNvSpPr>
          <p:nvPr>
            <p:ph type="ftr" sz="quarter" idx="3"/>
          </p:nvPr>
        </p:nvSpPr>
        <p:spPr>
          <a:xfrm>
            <a:off x="4240532"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412F0B71-9BB4-4B62-840D-278761571596}" type="slidenum">
              <a:rPr kumimoji="1" lang="ja-JP" altLang="en-US" smtClean="0"/>
              <a:t>‹#›</a:t>
            </a:fld>
            <a:endParaRPr kumimoji="1" lang="ja-JP" altLang="en-US"/>
          </a:p>
        </p:txBody>
      </p:sp>
    </p:spTree>
    <p:extLst>
      <p:ext uri="{BB962C8B-B14F-4D97-AF65-F5344CB8AC3E}">
        <p14:creationId xmlns:p14="http://schemas.microsoft.com/office/powerpoint/2010/main" val="4105433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80192" rtl="0" eaLnBrk="1" latinLnBrk="0" hangingPunct="1">
        <a:lnSpc>
          <a:spcPct val="90000"/>
        </a:lnSpc>
        <a:spcBef>
          <a:spcPct val="0"/>
        </a:spcBef>
        <a:buNone/>
        <a:defRPr kumimoji="1" sz="6160" kern="1200">
          <a:solidFill>
            <a:schemeClr val="tx1"/>
          </a:solidFill>
          <a:latin typeface="+mj-lt"/>
          <a:ea typeface="+mj-ea"/>
          <a:cs typeface="+mj-cs"/>
        </a:defRPr>
      </a:lvl1pPr>
    </p:titleStyle>
    <p:bodyStyle>
      <a:lvl1pPr marL="320049" indent="-320049" algn="l" defTabSz="1280192" rtl="0" eaLnBrk="1" latinLnBrk="0" hangingPunct="1">
        <a:lnSpc>
          <a:spcPct val="90000"/>
        </a:lnSpc>
        <a:spcBef>
          <a:spcPts val="1400"/>
        </a:spcBef>
        <a:buFont typeface="Arial" panose="020B0604020202020204" pitchFamily="34" charset="0"/>
        <a:buChar char="•"/>
        <a:defRPr kumimoji="1" sz="3920" kern="1200">
          <a:solidFill>
            <a:schemeClr val="tx1"/>
          </a:solidFill>
          <a:latin typeface="+mn-lt"/>
          <a:ea typeface="+mn-ea"/>
          <a:cs typeface="+mn-cs"/>
        </a:defRPr>
      </a:lvl1pPr>
      <a:lvl2pPr marL="960145" indent="-320049" algn="l" defTabSz="1280192" rtl="0" eaLnBrk="1" latinLnBrk="0" hangingPunct="1">
        <a:lnSpc>
          <a:spcPct val="90000"/>
        </a:lnSpc>
        <a:spcBef>
          <a:spcPts val="700"/>
        </a:spcBef>
        <a:buFont typeface="Arial" panose="020B0604020202020204" pitchFamily="34" charset="0"/>
        <a:buChar char="•"/>
        <a:defRPr kumimoji="1" sz="3360" kern="1200">
          <a:solidFill>
            <a:schemeClr val="tx1"/>
          </a:solidFill>
          <a:latin typeface="+mn-lt"/>
          <a:ea typeface="+mn-ea"/>
          <a:cs typeface="+mn-cs"/>
        </a:defRPr>
      </a:lvl2pPr>
      <a:lvl3pPr marL="1600241" indent="-320049" algn="l" defTabSz="1280192" rtl="0" eaLnBrk="1" latinLnBrk="0" hangingPunct="1">
        <a:lnSpc>
          <a:spcPct val="90000"/>
        </a:lnSpc>
        <a:spcBef>
          <a:spcPts val="700"/>
        </a:spcBef>
        <a:buFont typeface="Arial" panose="020B0604020202020204" pitchFamily="34" charset="0"/>
        <a:buChar char="•"/>
        <a:defRPr kumimoji="1" sz="2800" kern="1200">
          <a:solidFill>
            <a:schemeClr val="tx1"/>
          </a:solidFill>
          <a:latin typeface="+mn-lt"/>
          <a:ea typeface="+mn-ea"/>
          <a:cs typeface="+mn-cs"/>
        </a:defRPr>
      </a:lvl3pPr>
      <a:lvl4pPr marL="2240338" indent="-320049" algn="l" defTabSz="1280192"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4pPr>
      <a:lvl5pPr marL="2880434" indent="-320049" algn="l" defTabSz="1280192"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5pPr>
      <a:lvl6pPr marL="3520530" indent="-320049" algn="l" defTabSz="1280192"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6pPr>
      <a:lvl7pPr marL="4160626" indent="-320049" algn="l" defTabSz="1280192"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7pPr>
      <a:lvl8pPr marL="4800722" indent="-320049" algn="l" defTabSz="1280192"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8pPr>
      <a:lvl9pPr marL="5440819" indent="-320049" algn="l" defTabSz="1280192" rtl="0" eaLnBrk="1" latinLnBrk="0" hangingPunct="1">
        <a:lnSpc>
          <a:spcPct val="90000"/>
        </a:lnSpc>
        <a:spcBef>
          <a:spcPts val="700"/>
        </a:spcBef>
        <a:buFont typeface="Arial" panose="020B0604020202020204" pitchFamily="34" charset="0"/>
        <a:buChar char="•"/>
        <a:defRPr kumimoji="1" sz="2520" kern="1200">
          <a:solidFill>
            <a:schemeClr val="tx1"/>
          </a:solidFill>
          <a:latin typeface="+mn-lt"/>
          <a:ea typeface="+mn-ea"/>
          <a:cs typeface="+mn-cs"/>
        </a:defRPr>
      </a:lvl9pPr>
    </p:bodyStyle>
    <p:otherStyle>
      <a:defPPr>
        <a:defRPr lang="en-US"/>
      </a:defPPr>
      <a:lvl1pPr marL="0" algn="l" defTabSz="1280192" rtl="0" eaLnBrk="1" latinLnBrk="0" hangingPunct="1">
        <a:defRPr kumimoji="1" sz="2520" kern="1200">
          <a:solidFill>
            <a:schemeClr val="tx1"/>
          </a:solidFill>
          <a:latin typeface="+mn-lt"/>
          <a:ea typeface="+mn-ea"/>
          <a:cs typeface="+mn-cs"/>
        </a:defRPr>
      </a:lvl1pPr>
      <a:lvl2pPr marL="640096" algn="l" defTabSz="1280192" rtl="0" eaLnBrk="1" latinLnBrk="0" hangingPunct="1">
        <a:defRPr kumimoji="1" sz="2520" kern="1200">
          <a:solidFill>
            <a:schemeClr val="tx1"/>
          </a:solidFill>
          <a:latin typeface="+mn-lt"/>
          <a:ea typeface="+mn-ea"/>
          <a:cs typeface="+mn-cs"/>
        </a:defRPr>
      </a:lvl2pPr>
      <a:lvl3pPr marL="1280192" algn="l" defTabSz="1280192" rtl="0" eaLnBrk="1" latinLnBrk="0" hangingPunct="1">
        <a:defRPr kumimoji="1" sz="2520" kern="1200">
          <a:solidFill>
            <a:schemeClr val="tx1"/>
          </a:solidFill>
          <a:latin typeface="+mn-lt"/>
          <a:ea typeface="+mn-ea"/>
          <a:cs typeface="+mn-cs"/>
        </a:defRPr>
      </a:lvl3pPr>
      <a:lvl4pPr marL="1920289" algn="l" defTabSz="1280192" rtl="0" eaLnBrk="1" latinLnBrk="0" hangingPunct="1">
        <a:defRPr kumimoji="1" sz="2520" kern="1200">
          <a:solidFill>
            <a:schemeClr val="tx1"/>
          </a:solidFill>
          <a:latin typeface="+mn-lt"/>
          <a:ea typeface="+mn-ea"/>
          <a:cs typeface="+mn-cs"/>
        </a:defRPr>
      </a:lvl4pPr>
      <a:lvl5pPr marL="2560385" algn="l" defTabSz="1280192" rtl="0" eaLnBrk="1" latinLnBrk="0" hangingPunct="1">
        <a:defRPr kumimoji="1" sz="2520" kern="1200">
          <a:solidFill>
            <a:schemeClr val="tx1"/>
          </a:solidFill>
          <a:latin typeface="+mn-lt"/>
          <a:ea typeface="+mn-ea"/>
          <a:cs typeface="+mn-cs"/>
        </a:defRPr>
      </a:lvl5pPr>
      <a:lvl6pPr marL="3200482" algn="l" defTabSz="1280192" rtl="0" eaLnBrk="1" latinLnBrk="0" hangingPunct="1">
        <a:defRPr kumimoji="1" sz="2520" kern="1200">
          <a:solidFill>
            <a:schemeClr val="tx1"/>
          </a:solidFill>
          <a:latin typeface="+mn-lt"/>
          <a:ea typeface="+mn-ea"/>
          <a:cs typeface="+mn-cs"/>
        </a:defRPr>
      </a:lvl6pPr>
      <a:lvl7pPr marL="3840579" algn="l" defTabSz="1280192" rtl="0" eaLnBrk="1" latinLnBrk="0" hangingPunct="1">
        <a:defRPr kumimoji="1" sz="2520" kern="1200">
          <a:solidFill>
            <a:schemeClr val="tx1"/>
          </a:solidFill>
          <a:latin typeface="+mn-lt"/>
          <a:ea typeface="+mn-ea"/>
          <a:cs typeface="+mn-cs"/>
        </a:defRPr>
      </a:lvl7pPr>
      <a:lvl8pPr marL="4480675" algn="l" defTabSz="1280192" rtl="0" eaLnBrk="1" latinLnBrk="0" hangingPunct="1">
        <a:defRPr kumimoji="1" sz="2520" kern="1200">
          <a:solidFill>
            <a:schemeClr val="tx1"/>
          </a:solidFill>
          <a:latin typeface="+mn-lt"/>
          <a:ea typeface="+mn-ea"/>
          <a:cs typeface="+mn-cs"/>
        </a:defRPr>
      </a:lvl8pPr>
      <a:lvl9pPr marL="5120771" algn="l" defTabSz="1280192" rtl="0" eaLnBrk="1" latinLnBrk="0" hangingPunct="1">
        <a:defRPr kumimoji="1"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6.png"/><Relationship Id="rId21" Type="http://schemas.openxmlformats.org/officeDocument/2006/relationships/image" Target="../media/image19.png"/><Relationship Id="rId34" Type="http://schemas.openxmlformats.org/officeDocument/2006/relationships/image" Target="../media/image31.png"/><Relationship Id="rId42" Type="http://schemas.openxmlformats.org/officeDocument/2006/relationships/image" Target="../media/image39.png"/><Relationship Id="rId47" Type="http://schemas.openxmlformats.org/officeDocument/2006/relationships/image" Target="../media/image44.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4.png"/><Relationship Id="rId29"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8.png"/><Relationship Id="rId44" Type="http://schemas.openxmlformats.org/officeDocument/2006/relationships/image" Target="../media/image41.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jpe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8" Type="http://schemas.openxmlformats.org/officeDocument/2006/relationships/image" Target="../media/image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jpe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0" Type="http://schemas.openxmlformats.org/officeDocument/2006/relationships/image" Target="../media/image18.png"/><Relationship Id="rId4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0" name="図 1169">
            <a:extLst>
              <a:ext uri="{FF2B5EF4-FFF2-40B4-BE49-F238E27FC236}">
                <a16:creationId xmlns:a16="http://schemas.microsoft.com/office/drawing/2014/main" id="{9D80E5C4-CE05-8EDE-703F-75D217005A45}"/>
              </a:ext>
            </a:extLst>
          </p:cNvPr>
          <p:cNvPicPr>
            <a:picLocks noChangeAspect="1"/>
          </p:cNvPicPr>
          <p:nvPr/>
        </p:nvPicPr>
        <p:blipFill>
          <a:blip r:embed="rId3">
            <a:extLst>
              <a:ext uri="{28A0092B-C50C-407E-A947-70E740481C1C}">
                <a14:useLocalDpi xmlns:a14="http://schemas.microsoft.com/office/drawing/2010/main" val="0"/>
              </a:ext>
            </a:extLst>
          </a:blip>
          <a:srcRect l="50208" t="8882"/>
          <a:stretch>
            <a:fillRect/>
          </a:stretch>
        </p:blipFill>
        <p:spPr>
          <a:xfrm>
            <a:off x="11185525" y="5001702"/>
            <a:ext cx="1545596" cy="1370283"/>
          </a:xfrm>
          <a:prstGeom prst="rect">
            <a:avLst/>
          </a:prstGeom>
        </p:spPr>
      </p:pic>
      <p:sp>
        <p:nvSpPr>
          <p:cNvPr id="1172" name="正方形/長方形 1171">
            <a:extLst>
              <a:ext uri="{FF2B5EF4-FFF2-40B4-BE49-F238E27FC236}">
                <a16:creationId xmlns:a16="http://schemas.microsoft.com/office/drawing/2014/main" id="{85634A4B-1857-DF05-ABC7-C57B115FAD14}"/>
              </a:ext>
            </a:extLst>
          </p:cNvPr>
          <p:cNvSpPr/>
          <p:nvPr/>
        </p:nvSpPr>
        <p:spPr>
          <a:xfrm>
            <a:off x="11144250" y="5001702"/>
            <a:ext cx="336856" cy="2320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1" name="正方形/長方形 1170">
            <a:extLst>
              <a:ext uri="{FF2B5EF4-FFF2-40B4-BE49-F238E27FC236}">
                <a16:creationId xmlns:a16="http://schemas.microsoft.com/office/drawing/2014/main" id="{EA3AA942-1575-9FC1-F7E1-A8693771D9DB}"/>
              </a:ext>
            </a:extLst>
          </p:cNvPr>
          <p:cNvSpPr/>
          <p:nvPr/>
        </p:nvSpPr>
        <p:spPr>
          <a:xfrm>
            <a:off x="9622323" y="5044929"/>
            <a:ext cx="336856" cy="1996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2" name="図 241" descr="図形, 正方形&#10;&#10;AI 生成コンテンツは誤りを含む可能性があります。">
            <a:extLst>
              <a:ext uri="{FF2B5EF4-FFF2-40B4-BE49-F238E27FC236}">
                <a16:creationId xmlns:a16="http://schemas.microsoft.com/office/drawing/2014/main" id="{87BF38C0-9574-7490-D38B-5884DCF93199}"/>
              </a:ext>
            </a:extLst>
          </p:cNvPr>
          <p:cNvPicPr>
            <a:picLocks noChangeAspect="1"/>
          </p:cNvPicPr>
          <p:nvPr/>
        </p:nvPicPr>
        <p:blipFill>
          <a:blip r:embed="rId4">
            <a:extLst>
              <a:ext uri="{28A0092B-C50C-407E-A947-70E740481C1C}">
                <a14:useLocalDpi xmlns:a14="http://schemas.microsoft.com/office/drawing/2010/main" val="0"/>
              </a:ext>
            </a:extLst>
          </a:blip>
          <a:srcRect t="1" r="66734" b="29940"/>
          <a:stretch>
            <a:fillRect/>
          </a:stretch>
        </p:blipFill>
        <p:spPr>
          <a:xfrm rot="5400000">
            <a:off x="665966" y="8187931"/>
            <a:ext cx="844638" cy="1981901"/>
          </a:xfrm>
          <a:prstGeom prst="rect">
            <a:avLst/>
          </a:prstGeom>
        </p:spPr>
      </p:pic>
      <p:pic>
        <p:nvPicPr>
          <p:cNvPr id="5" name="図 4" descr="テーブル, 座る, 荷物, いっぱい が含まれている画像&#10;&#10;AI 生成コンテンツは誤りを含む可能性があります。">
            <a:extLst>
              <a:ext uri="{FF2B5EF4-FFF2-40B4-BE49-F238E27FC236}">
                <a16:creationId xmlns:a16="http://schemas.microsoft.com/office/drawing/2014/main" id="{C735B941-B7A7-8309-6FD2-0ABE1FE88EEB}"/>
              </a:ext>
            </a:extLst>
          </p:cNvPr>
          <p:cNvPicPr>
            <a:picLocks noChangeAspect="1"/>
          </p:cNvPicPr>
          <p:nvPr/>
        </p:nvPicPr>
        <p:blipFill>
          <a:blip r:embed="rId5"/>
          <a:srcRect t="17882" b="15611"/>
          <a:stretch>
            <a:fillRect/>
          </a:stretch>
        </p:blipFill>
        <p:spPr>
          <a:xfrm>
            <a:off x="517150" y="995702"/>
            <a:ext cx="4454375" cy="1769364"/>
          </a:xfrm>
          <a:prstGeom prst="rect">
            <a:avLst/>
          </a:prstGeom>
        </p:spPr>
      </p:pic>
      <p:sp>
        <p:nvSpPr>
          <p:cNvPr id="1028" name="正方形/長方形 1027">
            <a:extLst>
              <a:ext uri="{FF2B5EF4-FFF2-40B4-BE49-F238E27FC236}">
                <a16:creationId xmlns:a16="http://schemas.microsoft.com/office/drawing/2014/main" id="{8AA6453A-320A-EA60-26A9-8FBAFB2F9909}"/>
              </a:ext>
            </a:extLst>
          </p:cNvPr>
          <p:cNvSpPr/>
          <p:nvPr/>
        </p:nvSpPr>
        <p:spPr>
          <a:xfrm>
            <a:off x="509754" y="1001027"/>
            <a:ext cx="4463145" cy="1781100"/>
          </a:xfrm>
          <a:prstGeom prst="rect">
            <a:avLst/>
          </a:prstGeom>
          <a:gradFill flip="none" rotWithShape="1">
            <a:gsLst>
              <a:gs pos="9000">
                <a:schemeClr val="bg1"/>
              </a:gs>
              <a:gs pos="5000">
                <a:schemeClr val="bg1">
                  <a:alpha val="63000"/>
                </a:schemeClr>
              </a:gs>
              <a:gs pos="11000">
                <a:schemeClr val="bg1">
                  <a:alpha val="0"/>
                </a:schemeClr>
              </a:gs>
              <a:gs pos="64000">
                <a:schemeClr val="bg1">
                  <a:alpha val="0"/>
                </a:schemeClr>
              </a:gs>
              <a:gs pos="93000">
                <a:schemeClr val="bg1"/>
              </a:gs>
            </a:gsLst>
            <a:lin ang="189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1029" name="正方形/長方形 1028">
            <a:extLst>
              <a:ext uri="{FF2B5EF4-FFF2-40B4-BE49-F238E27FC236}">
                <a16:creationId xmlns:a16="http://schemas.microsoft.com/office/drawing/2014/main" id="{43C1953B-F652-DB23-FA2D-A81B6D663B53}"/>
              </a:ext>
            </a:extLst>
          </p:cNvPr>
          <p:cNvSpPr/>
          <p:nvPr/>
        </p:nvSpPr>
        <p:spPr>
          <a:xfrm>
            <a:off x="521862" y="998547"/>
            <a:ext cx="4454374" cy="1781100"/>
          </a:xfrm>
          <a:prstGeom prst="rect">
            <a:avLst/>
          </a:prstGeom>
          <a:gradFill flip="none" rotWithShape="1">
            <a:gsLst>
              <a:gs pos="8000">
                <a:schemeClr val="bg1">
                  <a:alpha val="76000"/>
                </a:schemeClr>
              </a:gs>
              <a:gs pos="16000">
                <a:schemeClr val="bg1">
                  <a:alpha val="0"/>
                </a:schemeClr>
              </a:gs>
              <a:gs pos="81000">
                <a:schemeClr val="bg1">
                  <a:alpha val="0"/>
                </a:schemeClr>
              </a:gs>
              <a:gs pos="92000">
                <a:schemeClr val="bg1"/>
              </a:gs>
            </a:gsLst>
            <a:lin ang="1350000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1071" name="正方形/長方形 1070">
            <a:extLst>
              <a:ext uri="{FF2B5EF4-FFF2-40B4-BE49-F238E27FC236}">
                <a16:creationId xmlns:a16="http://schemas.microsoft.com/office/drawing/2014/main" id="{68C8E9D8-F630-6EA4-4137-D3B7483156DE}"/>
              </a:ext>
            </a:extLst>
          </p:cNvPr>
          <p:cNvSpPr/>
          <p:nvPr/>
        </p:nvSpPr>
        <p:spPr>
          <a:xfrm>
            <a:off x="509754" y="961502"/>
            <a:ext cx="4454374" cy="1781100"/>
          </a:xfrm>
          <a:prstGeom prst="rect">
            <a:avLst/>
          </a:prstGeom>
          <a:gradFill flip="none" rotWithShape="1">
            <a:gsLst>
              <a:gs pos="8000">
                <a:schemeClr val="bg1">
                  <a:alpha val="65000"/>
                </a:schemeClr>
              </a:gs>
              <a:gs pos="16000">
                <a:schemeClr val="bg1">
                  <a:alpha val="0"/>
                </a:schemeClr>
              </a:gs>
              <a:gs pos="81000">
                <a:schemeClr val="bg1">
                  <a:alpha val="0"/>
                </a:schemeClr>
              </a:gs>
              <a:gs pos="92000">
                <a:schemeClr val="bg1">
                  <a:alpha val="67000"/>
                </a:schemeClr>
              </a:gs>
            </a:gsLst>
            <a:lin ang="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25" name="テキスト ボックス 24">
            <a:extLst>
              <a:ext uri="{FF2B5EF4-FFF2-40B4-BE49-F238E27FC236}">
                <a16:creationId xmlns:a16="http://schemas.microsoft.com/office/drawing/2014/main" id="{6A3726A1-18E6-09FE-CC67-948361B91BE9}"/>
              </a:ext>
            </a:extLst>
          </p:cNvPr>
          <p:cNvSpPr txBox="1"/>
          <p:nvPr/>
        </p:nvSpPr>
        <p:spPr>
          <a:xfrm>
            <a:off x="5566824" y="1111413"/>
            <a:ext cx="1921518" cy="3662541"/>
          </a:xfrm>
          <a:prstGeom prst="rect">
            <a:avLst/>
          </a:prstGeom>
          <a:noFill/>
          <a:ln>
            <a:noFill/>
          </a:ln>
        </p:spPr>
        <p:txBody>
          <a:bodyPr wrap="square" rtlCol="0">
            <a:spAutoFit/>
          </a:bodyPr>
          <a:lstStyle/>
          <a:p>
            <a:r>
              <a:rPr kumimoji="1" lang="en-US" altLang="ja-JP" sz="800" dirty="0"/>
              <a:t>Robot2</a:t>
            </a:r>
            <a:r>
              <a:rPr kumimoji="1" lang="ja-JP" altLang="en-US" sz="800" dirty="0"/>
              <a:t>は左右のボディと中央のモーターが固定されているボディ（以後本体と呼称します）の</a:t>
            </a:r>
            <a:r>
              <a:rPr kumimoji="1" lang="ja-JP" altLang="en-US" sz="800" dirty="0">
                <a:solidFill>
                  <a:srgbClr val="FF0000"/>
                </a:solidFill>
              </a:rPr>
              <a:t>取り外しが可能です。</a:t>
            </a:r>
            <a:r>
              <a:rPr kumimoji="1" lang="ja-JP" altLang="en-US" sz="800" dirty="0"/>
              <a:t>３つのボディの接続には</a:t>
            </a:r>
            <a:r>
              <a:rPr kumimoji="1" lang="ja-JP" altLang="en-US" sz="800" dirty="0">
                <a:solidFill>
                  <a:srgbClr val="FF0000"/>
                </a:solidFill>
              </a:rPr>
              <a:t>ボールキャッチ機構</a:t>
            </a:r>
            <a:r>
              <a:rPr kumimoji="1" lang="ja-JP" altLang="en-US" sz="800" dirty="0"/>
              <a:t>を用いています。</a:t>
            </a:r>
            <a:r>
              <a:rPr kumimoji="1" lang="ja-JP" altLang="en-US" sz="800" dirty="0">
                <a:solidFill>
                  <a:srgbClr val="FF0000"/>
                </a:solidFill>
              </a:rPr>
              <a:t>画像</a:t>
            </a:r>
            <a:r>
              <a:rPr kumimoji="1" lang="en-US" altLang="ja-JP" sz="800" dirty="0">
                <a:solidFill>
                  <a:srgbClr val="FF0000"/>
                </a:solidFill>
              </a:rPr>
              <a:t>Ⅰ</a:t>
            </a:r>
            <a:r>
              <a:rPr kumimoji="1" lang="ja-JP" altLang="en-US" sz="800" dirty="0">
                <a:solidFill>
                  <a:srgbClr val="FF0000"/>
                </a:solidFill>
              </a:rPr>
              <a:t>（ボールキャッチ メス）</a:t>
            </a:r>
            <a:r>
              <a:rPr kumimoji="1" lang="ja-JP" altLang="en-US" sz="800" dirty="0"/>
              <a:t>のように下から</a:t>
            </a:r>
            <a:r>
              <a:rPr kumimoji="1" lang="ja-JP" altLang="en-US" sz="800" b="1" dirty="0"/>
              <a:t>ボール、バネ、中板</a:t>
            </a:r>
            <a:r>
              <a:rPr kumimoji="1" lang="ja-JP" altLang="en-US" sz="800" dirty="0"/>
              <a:t>の順番で上下で</a:t>
            </a:r>
            <a:r>
              <a:rPr kumimoji="1" lang="en-US" altLang="ja-JP" sz="800" dirty="0"/>
              <a:t>2</a:t>
            </a:r>
            <a:r>
              <a:rPr kumimoji="1" lang="ja-JP" altLang="en-US" sz="800" dirty="0"/>
              <a:t>セット入れたものに</a:t>
            </a:r>
            <a:r>
              <a:rPr kumimoji="1" lang="ja-JP" altLang="en-US" sz="800" dirty="0">
                <a:solidFill>
                  <a:srgbClr val="FF0000"/>
                </a:solidFill>
              </a:rPr>
              <a:t>画像</a:t>
            </a:r>
            <a:r>
              <a:rPr kumimoji="1" lang="en-US" altLang="ja-JP" sz="800" dirty="0">
                <a:solidFill>
                  <a:srgbClr val="FF0000"/>
                </a:solidFill>
              </a:rPr>
              <a:t>Ⅱ</a:t>
            </a:r>
            <a:r>
              <a:rPr kumimoji="1" lang="ja-JP" altLang="en-US" sz="800" dirty="0">
                <a:solidFill>
                  <a:srgbClr val="FF0000"/>
                </a:solidFill>
              </a:rPr>
              <a:t>（ボールキャッチ オス）</a:t>
            </a:r>
            <a:r>
              <a:rPr kumimoji="1" lang="ja-JP" altLang="en-US" sz="800" dirty="0"/>
              <a:t>の窪みがはまるように挿すことで簡単かつ強力な固定を可能にしました。</a:t>
            </a:r>
            <a:endParaRPr kumimoji="1" lang="en-US" altLang="ja-JP" sz="800" dirty="0"/>
          </a:p>
          <a:p>
            <a:r>
              <a:rPr kumimoji="1" lang="en-US" altLang="ja-JP" sz="800" dirty="0"/>
              <a:t>[</a:t>
            </a:r>
            <a:r>
              <a:rPr kumimoji="1" lang="ja-JP" altLang="en-US" sz="800" b="1" dirty="0"/>
              <a:t>メリット</a:t>
            </a:r>
            <a:r>
              <a:rPr kumimoji="1" lang="en-US" altLang="ja-JP" sz="800" b="1" dirty="0"/>
              <a:t>1</a:t>
            </a:r>
            <a:r>
              <a:rPr kumimoji="1" lang="en-US" altLang="ja-JP" sz="800" dirty="0"/>
              <a:t>]</a:t>
            </a:r>
          </a:p>
          <a:p>
            <a:r>
              <a:rPr kumimoji="1" lang="ja-JP" altLang="en-US" sz="800" dirty="0"/>
              <a:t>ボールキャッチ機構を用いることで、メンテナンス性が大幅に向上しました。ワンタッチでボディ外すことができるため、故障の際には迅速なパーツ交換が可能です。</a:t>
            </a:r>
            <a:endParaRPr kumimoji="1" lang="en-US" altLang="ja-JP" sz="800" dirty="0"/>
          </a:p>
          <a:p>
            <a:r>
              <a:rPr kumimoji="1" lang="en-US" altLang="ja-JP" sz="800" dirty="0"/>
              <a:t>[</a:t>
            </a:r>
            <a:r>
              <a:rPr kumimoji="1" lang="ja-JP" altLang="en-US" sz="800" b="1" dirty="0"/>
              <a:t>メリット</a:t>
            </a:r>
            <a:r>
              <a:rPr kumimoji="1" lang="en-US" altLang="ja-JP" sz="800" b="1" dirty="0"/>
              <a:t>2</a:t>
            </a:r>
            <a:r>
              <a:rPr kumimoji="1" lang="en-US" altLang="ja-JP" sz="800" dirty="0"/>
              <a:t>]</a:t>
            </a:r>
          </a:p>
          <a:p>
            <a:r>
              <a:rPr kumimoji="1" lang="ja-JP" altLang="en-US" sz="800" dirty="0"/>
              <a:t>現在は</a:t>
            </a:r>
            <a:r>
              <a:rPr kumimoji="1" lang="ja-JP" altLang="en-US" sz="800" dirty="0">
                <a:solidFill>
                  <a:srgbClr val="FF0000"/>
                </a:solidFill>
              </a:rPr>
              <a:t>右画像（上方）</a:t>
            </a:r>
            <a:r>
              <a:rPr kumimoji="1" lang="ja-JP" altLang="en-US" sz="800" dirty="0"/>
              <a:t>から見たときに右がキッカー基板＆電源基板、左がモータードライバーをそれぞれ設置していますが、ケーブルなどを変更することでいつでも柔軟な変更が可能です。究極的には各ボディに基板だけでなく、様々なアタッチメントを付けることもできます。</a:t>
            </a:r>
            <a:endParaRPr kumimoji="1" lang="en-US" altLang="ja-JP" sz="800" dirty="0"/>
          </a:p>
          <a:p>
            <a:endParaRPr lang="en-US" altLang="ja-JP" sz="800" dirty="0"/>
          </a:p>
          <a:p>
            <a:r>
              <a:rPr kumimoji="1" lang="ja-JP" altLang="en-US" sz="800" dirty="0">
                <a:solidFill>
                  <a:srgbClr val="FF0000"/>
                </a:solidFill>
              </a:rPr>
              <a:t>　　　　</a:t>
            </a:r>
            <a:r>
              <a:rPr kumimoji="1" lang="ja-JP" altLang="en-US" sz="800" dirty="0"/>
              <a:t>　　　　　　　　　　　　　　　　　　　　　　　　</a:t>
            </a:r>
            <a:endParaRPr kumimoji="1" lang="en-US" altLang="ja-JP" sz="800" dirty="0"/>
          </a:p>
          <a:p>
            <a:r>
              <a:rPr kumimoji="1" lang="ja-JP" altLang="en-US" sz="800" dirty="0"/>
              <a:t>　　　　　</a:t>
            </a:r>
          </a:p>
        </p:txBody>
      </p:sp>
      <p:sp>
        <p:nvSpPr>
          <p:cNvPr id="184" name="テキスト ボックス 183">
            <a:extLst>
              <a:ext uri="{FF2B5EF4-FFF2-40B4-BE49-F238E27FC236}">
                <a16:creationId xmlns:a16="http://schemas.microsoft.com/office/drawing/2014/main" id="{F8A4B1E8-FA4B-7325-234B-F56B9C99A7A6}"/>
              </a:ext>
            </a:extLst>
          </p:cNvPr>
          <p:cNvSpPr txBox="1"/>
          <p:nvPr/>
        </p:nvSpPr>
        <p:spPr>
          <a:xfrm>
            <a:off x="5386615" y="4963945"/>
            <a:ext cx="4235708" cy="1554272"/>
          </a:xfrm>
          <a:prstGeom prst="rect">
            <a:avLst/>
          </a:prstGeom>
          <a:noFill/>
        </p:spPr>
        <p:txBody>
          <a:bodyPr wrap="square" rtlCol="0">
            <a:spAutoFit/>
          </a:bodyPr>
          <a:lstStyle/>
          <a:p>
            <a:r>
              <a:rPr lang="ja-JP" altLang="en-US" sz="1500" b="1" dirty="0"/>
              <a:t>＜滑らかな回り込み＞</a:t>
            </a:r>
            <a:endParaRPr lang="en-US" altLang="ja-JP" sz="1500" b="1" dirty="0"/>
          </a:p>
          <a:p>
            <a:r>
              <a:rPr lang="ja-JP" altLang="en-US" sz="800" dirty="0"/>
              <a:t> 従来の方式では特に前付近にボールがある場合の回り込みについて（</a:t>
            </a:r>
            <a:r>
              <a:rPr lang="en-US" altLang="ja-JP" sz="800" dirty="0"/>
              <a:t>±20</a:t>
            </a:r>
            <a:r>
              <a:rPr lang="ja-JP" altLang="en-US" sz="800" dirty="0"/>
              <a:t>度付近）</a:t>
            </a:r>
            <a:r>
              <a:rPr lang="en-US" altLang="ja-JP" sz="800" dirty="0"/>
              <a:t>5</a:t>
            </a:r>
            <a:r>
              <a:rPr lang="ja-JP" altLang="en-US" sz="800" dirty="0"/>
              <a:t>段階ほどに角度を場合分けしその都度ロボットの方向を変えることで回り込みをしていました。しかしこの方法では、条件の境目でロボットの動作が、がたつくという問題が発生していました。➡図</a:t>
            </a:r>
            <a:r>
              <a:rPr lang="en-US" altLang="ja-JP" sz="800" dirty="0"/>
              <a:t>1</a:t>
            </a:r>
          </a:p>
          <a:p>
            <a:r>
              <a:rPr lang="ja-JP" altLang="en-US" sz="800" dirty="0"/>
              <a:t>そこで私たちは、ボールの角度によって回り込む角度を連続的にそして滑らかに変化させることでそのがたつきを無くすことに成功しました。具体的な方法としてまず、ボールの角度と回り込む角度を座標のようにとらえ、</a:t>
            </a:r>
            <a:r>
              <a:rPr lang="en-US" altLang="ja-JP" sz="800" dirty="0"/>
              <a:t>x=</a:t>
            </a:r>
            <a:r>
              <a:rPr lang="ja-JP" altLang="en-US" sz="800" dirty="0"/>
              <a:t>ボールの角度</a:t>
            </a:r>
            <a:r>
              <a:rPr lang="en-US" altLang="ja-JP" sz="800" dirty="0"/>
              <a:t>,y=</a:t>
            </a:r>
            <a:r>
              <a:rPr lang="ja-JP" altLang="en-US" sz="800" dirty="0"/>
              <a:t>回り込む角度と表現します。そして</a:t>
            </a:r>
            <a:r>
              <a:rPr lang="en-US" altLang="ja-JP" sz="800" dirty="0"/>
              <a:t>x=0</a:t>
            </a:r>
            <a:r>
              <a:rPr lang="ja-JP" altLang="en-US" sz="800" dirty="0"/>
              <a:t>の時</a:t>
            </a:r>
            <a:r>
              <a:rPr lang="en-US" altLang="ja-JP" sz="800" dirty="0"/>
              <a:t>y=0</a:t>
            </a:r>
            <a:r>
              <a:rPr lang="ja-JP" altLang="en-US" sz="800" dirty="0"/>
              <a:t>、</a:t>
            </a:r>
            <a:r>
              <a:rPr lang="en-US" altLang="ja-JP" sz="800" dirty="0"/>
              <a:t>x=10</a:t>
            </a:r>
            <a:r>
              <a:rPr lang="ja-JP" altLang="en-US" sz="800" dirty="0"/>
              <a:t>の時</a:t>
            </a:r>
            <a:r>
              <a:rPr lang="en-US" altLang="ja-JP" sz="800" dirty="0"/>
              <a:t>y=20</a:t>
            </a:r>
            <a:r>
              <a:rPr lang="ja-JP" altLang="en-US" sz="800" dirty="0"/>
              <a:t>、</a:t>
            </a:r>
            <a:r>
              <a:rPr lang="en-US" altLang="ja-JP" sz="800" dirty="0"/>
              <a:t>x=20</a:t>
            </a:r>
            <a:r>
              <a:rPr lang="ja-JP" altLang="en-US" sz="800" dirty="0"/>
              <a:t>の時</a:t>
            </a:r>
            <a:r>
              <a:rPr lang="en-US" altLang="ja-JP" sz="800" dirty="0"/>
              <a:t>y=30</a:t>
            </a:r>
            <a:r>
              <a:rPr lang="ja-JP" altLang="en-US" sz="800" dirty="0"/>
              <a:t>、、、などと数個</a:t>
            </a:r>
            <a:r>
              <a:rPr lang="en-US" altLang="ja-JP" sz="800" dirty="0"/>
              <a:t>x</a:t>
            </a:r>
            <a:r>
              <a:rPr lang="ja-JP" altLang="en-US" sz="800" dirty="0"/>
              <a:t>と</a:t>
            </a:r>
            <a:r>
              <a:rPr lang="en-US" altLang="ja-JP" sz="800" dirty="0"/>
              <a:t>y</a:t>
            </a:r>
            <a:r>
              <a:rPr lang="ja-JP" altLang="en-US" sz="800" dirty="0"/>
              <a:t>の関係を入力します。最後にその座標を通る滑らかな曲線（関数）を生成し、それを使い回り込む角度を計算するという方法です。➡図</a:t>
            </a:r>
            <a:r>
              <a:rPr lang="en-US" altLang="ja-JP" sz="800" dirty="0"/>
              <a:t>2(</a:t>
            </a:r>
            <a:r>
              <a:rPr lang="ja-JP" altLang="en-US" sz="800" dirty="0"/>
              <a:t>イメージ</a:t>
            </a:r>
            <a:r>
              <a:rPr lang="en-US" altLang="ja-JP" sz="800" dirty="0"/>
              <a:t>)</a:t>
            </a:r>
          </a:p>
        </p:txBody>
      </p:sp>
      <p:pic>
        <p:nvPicPr>
          <p:cNvPr id="200" name="図 199" descr="テーブル, 座る, 男, バイク が含まれている画像&#10;&#10;AI 生成コンテンツは誤りを含む可能性があります。">
            <a:extLst>
              <a:ext uri="{FF2B5EF4-FFF2-40B4-BE49-F238E27FC236}">
                <a16:creationId xmlns:a16="http://schemas.microsoft.com/office/drawing/2014/main" id="{97882430-731F-962D-94F7-EFF943B0C8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9556" y="1889538"/>
            <a:ext cx="2306858" cy="1617897"/>
          </a:xfrm>
          <a:prstGeom prst="rect">
            <a:avLst/>
          </a:prstGeom>
        </p:spPr>
      </p:pic>
      <p:sp>
        <p:nvSpPr>
          <p:cNvPr id="72" name="テキスト ボックス 71">
            <a:extLst>
              <a:ext uri="{FF2B5EF4-FFF2-40B4-BE49-F238E27FC236}">
                <a16:creationId xmlns:a16="http://schemas.microsoft.com/office/drawing/2014/main" id="{14581202-258D-0B74-25F6-B5757A161AAC}"/>
              </a:ext>
            </a:extLst>
          </p:cNvPr>
          <p:cNvSpPr txBox="1"/>
          <p:nvPr/>
        </p:nvSpPr>
        <p:spPr>
          <a:xfrm>
            <a:off x="10215304" y="3800954"/>
            <a:ext cx="2005777" cy="954107"/>
          </a:xfrm>
          <a:prstGeom prst="rect">
            <a:avLst/>
          </a:prstGeom>
          <a:noFill/>
          <a:ln>
            <a:noFill/>
          </a:ln>
        </p:spPr>
        <p:txBody>
          <a:bodyPr wrap="square" rtlCol="0">
            <a:spAutoFit/>
          </a:bodyPr>
          <a:lstStyle/>
          <a:p>
            <a:r>
              <a:rPr kumimoji="1" lang="en-US" altLang="ja-JP" sz="800" dirty="0"/>
              <a:t>Robot2</a:t>
            </a:r>
            <a:r>
              <a:rPr kumimoji="1" lang="ja-JP" altLang="en-US" sz="800" dirty="0"/>
              <a:t>には既製品のモータドライバーを使うのではなく、</a:t>
            </a:r>
            <a:r>
              <a:rPr kumimoji="1" lang="ja-JP" altLang="en-US" sz="800" dirty="0">
                <a:solidFill>
                  <a:srgbClr val="FFC000"/>
                </a:solidFill>
              </a:rPr>
              <a:t>画像</a:t>
            </a:r>
            <a:r>
              <a:rPr kumimoji="1" lang="en-US" altLang="ja-JP" sz="800" dirty="0">
                <a:solidFill>
                  <a:srgbClr val="FFC000"/>
                </a:solidFill>
              </a:rPr>
              <a:t>VI</a:t>
            </a:r>
            <a:r>
              <a:rPr kumimoji="1" lang="ja-JP" altLang="en-US" sz="800" dirty="0"/>
              <a:t>のようにモータドライバーを自作しており、ドライバー</a:t>
            </a:r>
            <a:r>
              <a:rPr kumimoji="1" lang="en-US" altLang="ja-JP" sz="800" dirty="0"/>
              <a:t>IC</a:t>
            </a:r>
            <a:r>
              <a:rPr kumimoji="1" lang="ja-JP" altLang="en-US" sz="800" dirty="0"/>
              <a:t>には</a:t>
            </a:r>
            <a:r>
              <a:rPr kumimoji="1" lang="en-US" altLang="ja-JP" sz="800" dirty="0"/>
              <a:t>VNH5019AE</a:t>
            </a:r>
            <a:r>
              <a:rPr kumimoji="1" lang="ja-JP" altLang="en-US" sz="800" dirty="0"/>
              <a:t>を使用して、</a:t>
            </a:r>
            <a:r>
              <a:rPr kumimoji="1" lang="en-US" altLang="ja-JP" sz="800" dirty="0"/>
              <a:t>RP2040Zero</a:t>
            </a:r>
            <a:r>
              <a:rPr kumimoji="1" lang="ja-JP" altLang="en-US" sz="800" dirty="0"/>
              <a:t>で制御する方式にしています。</a:t>
            </a:r>
            <a:endParaRPr kumimoji="1" lang="en-US" altLang="ja-JP" sz="800" dirty="0"/>
          </a:p>
          <a:p>
            <a:r>
              <a:rPr kumimoji="1" lang="ja-JP" altLang="en-US" sz="800" dirty="0"/>
              <a:t>こうすることで基板を小型化し、またメンテナンス性も向上させました。</a:t>
            </a:r>
          </a:p>
        </p:txBody>
      </p:sp>
      <p:sp>
        <p:nvSpPr>
          <p:cNvPr id="1067" name="四角形: 角を丸くする 1066">
            <a:extLst>
              <a:ext uri="{FF2B5EF4-FFF2-40B4-BE49-F238E27FC236}">
                <a16:creationId xmlns:a16="http://schemas.microsoft.com/office/drawing/2014/main" id="{187A7626-DE0C-3AFD-D318-6F8B7CA1739C}"/>
              </a:ext>
            </a:extLst>
          </p:cNvPr>
          <p:cNvSpPr/>
          <p:nvPr/>
        </p:nvSpPr>
        <p:spPr>
          <a:xfrm>
            <a:off x="3773261" y="5322595"/>
            <a:ext cx="1487252" cy="1931424"/>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92" name="正方形/長方形 191">
            <a:extLst>
              <a:ext uri="{FF2B5EF4-FFF2-40B4-BE49-F238E27FC236}">
                <a16:creationId xmlns:a16="http://schemas.microsoft.com/office/drawing/2014/main" id="{4D491147-D00F-100A-115E-83BF61116C59}"/>
              </a:ext>
            </a:extLst>
          </p:cNvPr>
          <p:cNvSpPr/>
          <p:nvPr/>
        </p:nvSpPr>
        <p:spPr>
          <a:xfrm rot="5400000">
            <a:off x="4208576" y="6285375"/>
            <a:ext cx="45719" cy="599765"/>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93" name="正方形/長方形 192">
            <a:extLst>
              <a:ext uri="{FF2B5EF4-FFF2-40B4-BE49-F238E27FC236}">
                <a16:creationId xmlns:a16="http://schemas.microsoft.com/office/drawing/2014/main" id="{86358613-ED55-0758-76A5-1745F12C0892}"/>
              </a:ext>
            </a:extLst>
          </p:cNvPr>
          <p:cNvSpPr/>
          <p:nvPr/>
        </p:nvSpPr>
        <p:spPr>
          <a:xfrm>
            <a:off x="4486149" y="6579897"/>
            <a:ext cx="45719" cy="5957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030" name="正方形/長方形 1029">
            <a:extLst>
              <a:ext uri="{FF2B5EF4-FFF2-40B4-BE49-F238E27FC236}">
                <a16:creationId xmlns:a16="http://schemas.microsoft.com/office/drawing/2014/main" id="{DD8AA8B8-2A65-A009-BAB4-E661917C6C4D}"/>
              </a:ext>
            </a:extLst>
          </p:cNvPr>
          <p:cNvSpPr/>
          <p:nvPr/>
        </p:nvSpPr>
        <p:spPr>
          <a:xfrm>
            <a:off x="4338638" y="5925054"/>
            <a:ext cx="45719" cy="5906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grpSp>
        <p:nvGrpSpPr>
          <p:cNvPr id="108" name="グループ化 107">
            <a:extLst>
              <a:ext uri="{FF2B5EF4-FFF2-40B4-BE49-F238E27FC236}">
                <a16:creationId xmlns:a16="http://schemas.microsoft.com/office/drawing/2014/main" id="{017F4B58-62C5-73AC-2D8A-E0BFF3E8AEF1}"/>
              </a:ext>
            </a:extLst>
          </p:cNvPr>
          <p:cNvGrpSpPr/>
          <p:nvPr/>
        </p:nvGrpSpPr>
        <p:grpSpPr>
          <a:xfrm>
            <a:off x="93678" y="3420635"/>
            <a:ext cx="464920" cy="272419"/>
            <a:chOff x="3069924" y="1646761"/>
            <a:chExt cx="540426" cy="352766"/>
          </a:xfrm>
        </p:grpSpPr>
        <p:sp>
          <p:nvSpPr>
            <p:cNvPr id="109" name="正方形/長方形 108">
              <a:extLst>
                <a:ext uri="{FF2B5EF4-FFF2-40B4-BE49-F238E27FC236}">
                  <a16:creationId xmlns:a16="http://schemas.microsoft.com/office/drawing/2014/main" id="{9FABA549-D806-93A5-2CCC-4E854054A2A0}"/>
                </a:ext>
              </a:extLst>
            </p:cNvPr>
            <p:cNvSpPr/>
            <p:nvPr/>
          </p:nvSpPr>
          <p:spPr>
            <a:xfrm>
              <a:off x="3185727" y="1646761"/>
              <a:ext cx="308819" cy="35276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10" name="テキスト ボックス 109">
              <a:extLst>
                <a:ext uri="{FF2B5EF4-FFF2-40B4-BE49-F238E27FC236}">
                  <a16:creationId xmlns:a16="http://schemas.microsoft.com/office/drawing/2014/main" id="{8A1D7B2D-43F7-A5E2-81A7-55E1C064763D}"/>
                </a:ext>
              </a:extLst>
            </p:cNvPr>
            <p:cNvSpPr txBox="1"/>
            <p:nvPr/>
          </p:nvSpPr>
          <p:spPr>
            <a:xfrm>
              <a:off x="3069924" y="1646761"/>
              <a:ext cx="540426" cy="259059"/>
            </a:xfrm>
            <a:prstGeom prst="rect">
              <a:avLst/>
            </a:prstGeom>
            <a:noFill/>
          </p:spPr>
          <p:txBody>
            <a:bodyPr wrap="square" rtlCol="0">
              <a:spAutoFit/>
            </a:bodyPr>
            <a:lstStyle/>
            <a:p>
              <a:pPr algn="ctr"/>
              <a:r>
                <a:rPr lang="en-US" altLang="ja-JP" sz="700">
                  <a:solidFill>
                    <a:schemeClr val="bg1"/>
                  </a:solidFill>
                </a:rPr>
                <a:t>11.1V</a:t>
              </a:r>
              <a:endParaRPr kumimoji="1" lang="ja-JP" altLang="en-US" sz="700">
                <a:solidFill>
                  <a:schemeClr val="bg1"/>
                </a:solidFill>
              </a:endParaRPr>
            </a:p>
          </p:txBody>
        </p:sp>
      </p:grpSp>
      <p:sp>
        <p:nvSpPr>
          <p:cNvPr id="172" name="テキスト ボックス 171">
            <a:extLst>
              <a:ext uri="{FF2B5EF4-FFF2-40B4-BE49-F238E27FC236}">
                <a16:creationId xmlns:a16="http://schemas.microsoft.com/office/drawing/2014/main" id="{3C340FFD-9DED-37B9-FB99-536BBE5A7A50}"/>
              </a:ext>
            </a:extLst>
          </p:cNvPr>
          <p:cNvSpPr txBox="1"/>
          <p:nvPr/>
        </p:nvSpPr>
        <p:spPr>
          <a:xfrm>
            <a:off x="4432279" y="2932346"/>
            <a:ext cx="1052738" cy="215444"/>
          </a:xfrm>
          <a:prstGeom prst="rect">
            <a:avLst/>
          </a:prstGeom>
          <a:noFill/>
        </p:spPr>
        <p:txBody>
          <a:bodyPr wrap="square" rtlCol="0">
            <a:spAutoFit/>
          </a:bodyPr>
          <a:lstStyle/>
          <a:p>
            <a:pPr algn="ctr"/>
            <a:r>
              <a:rPr lang="en-US" altLang="ja-JP" sz="800"/>
              <a:t>I²C</a:t>
            </a:r>
          </a:p>
        </p:txBody>
      </p:sp>
      <p:sp>
        <p:nvSpPr>
          <p:cNvPr id="100" name="テキスト ボックス 99">
            <a:extLst>
              <a:ext uri="{FF2B5EF4-FFF2-40B4-BE49-F238E27FC236}">
                <a16:creationId xmlns:a16="http://schemas.microsoft.com/office/drawing/2014/main" id="{157C61BF-2E05-616D-24D6-17502C4165B3}"/>
              </a:ext>
            </a:extLst>
          </p:cNvPr>
          <p:cNvSpPr txBox="1"/>
          <p:nvPr/>
        </p:nvSpPr>
        <p:spPr>
          <a:xfrm>
            <a:off x="4674211" y="2803218"/>
            <a:ext cx="695273" cy="215444"/>
          </a:xfrm>
          <a:prstGeom prst="rect">
            <a:avLst/>
          </a:prstGeom>
          <a:noFill/>
        </p:spPr>
        <p:txBody>
          <a:bodyPr wrap="square" rtlCol="0">
            <a:spAutoFit/>
          </a:bodyPr>
          <a:lstStyle/>
          <a:p>
            <a:pPr algn="ctr"/>
            <a:r>
              <a:rPr lang="en-US" altLang="ja-JP" sz="800"/>
              <a:t>Serial</a:t>
            </a:r>
          </a:p>
        </p:txBody>
      </p:sp>
      <p:sp>
        <p:nvSpPr>
          <p:cNvPr id="85" name="四角形: 角を丸くする 84">
            <a:extLst>
              <a:ext uri="{FF2B5EF4-FFF2-40B4-BE49-F238E27FC236}">
                <a16:creationId xmlns:a16="http://schemas.microsoft.com/office/drawing/2014/main" id="{83329E87-A483-DA8E-6902-1FC4B82D287F}"/>
              </a:ext>
            </a:extLst>
          </p:cNvPr>
          <p:cNvSpPr/>
          <p:nvPr/>
        </p:nvSpPr>
        <p:spPr>
          <a:xfrm>
            <a:off x="1745444" y="4202721"/>
            <a:ext cx="1738748" cy="735605"/>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79" name="四角形: 角を丸くする 78">
            <a:extLst>
              <a:ext uri="{FF2B5EF4-FFF2-40B4-BE49-F238E27FC236}">
                <a16:creationId xmlns:a16="http://schemas.microsoft.com/office/drawing/2014/main" id="{590D587B-DD0E-F483-8CA5-FA883EC923C5}"/>
              </a:ext>
            </a:extLst>
          </p:cNvPr>
          <p:cNvSpPr/>
          <p:nvPr/>
        </p:nvSpPr>
        <p:spPr>
          <a:xfrm>
            <a:off x="2691398" y="2834181"/>
            <a:ext cx="1906582" cy="1296536"/>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cxnSp>
        <p:nvCxnSpPr>
          <p:cNvPr id="17" name="直線コネクタ 16">
            <a:extLst>
              <a:ext uri="{FF2B5EF4-FFF2-40B4-BE49-F238E27FC236}">
                <a16:creationId xmlns:a16="http://schemas.microsoft.com/office/drawing/2014/main" id="{D55EAF3B-81BA-6891-CC87-077A98AA1BC6}"/>
              </a:ext>
            </a:extLst>
          </p:cNvPr>
          <p:cNvCxnSpPr>
            <a:cxnSpLocks/>
          </p:cNvCxnSpPr>
          <p:nvPr/>
        </p:nvCxnSpPr>
        <p:spPr>
          <a:xfrm flipV="1">
            <a:off x="5371865" y="925055"/>
            <a:ext cx="0" cy="8592326"/>
          </a:xfrm>
          <a:prstGeom prst="line">
            <a:avLst/>
          </a:prstGeom>
          <a:ln w="28575">
            <a:solidFill>
              <a:srgbClr val="FF9933"/>
            </a:solidFill>
          </a:ln>
        </p:spPr>
        <p:style>
          <a:lnRef idx="3">
            <a:schemeClr val="dk1"/>
          </a:lnRef>
          <a:fillRef idx="0">
            <a:schemeClr val="dk1"/>
          </a:fillRef>
          <a:effectRef idx="2">
            <a:schemeClr val="dk1"/>
          </a:effectRef>
          <a:fontRef idx="minor">
            <a:schemeClr val="tx1"/>
          </a:fontRef>
        </p:style>
      </p:cxnSp>
      <p:sp>
        <p:nvSpPr>
          <p:cNvPr id="19" name="テキスト ボックス 18">
            <a:extLst>
              <a:ext uri="{FF2B5EF4-FFF2-40B4-BE49-F238E27FC236}">
                <a16:creationId xmlns:a16="http://schemas.microsoft.com/office/drawing/2014/main" id="{E6117434-A9BD-314D-3444-23FC94592081}"/>
              </a:ext>
            </a:extLst>
          </p:cNvPr>
          <p:cNvSpPr txBox="1"/>
          <p:nvPr/>
        </p:nvSpPr>
        <p:spPr>
          <a:xfrm>
            <a:off x="4348" y="571110"/>
            <a:ext cx="1745444" cy="461665"/>
          </a:xfrm>
          <a:prstGeom prst="rect">
            <a:avLst/>
          </a:prstGeom>
          <a:noFill/>
        </p:spPr>
        <p:txBody>
          <a:bodyPr wrap="square" lIns="91440" tIns="45720" rIns="91440" bIns="45720" rtlCol="0" anchor="t">
            <a:spAutoFit/>
          </a:bodyPr>
          <a:lstStyle/>
          <a:p>
            <a:r>
              <a:rPr lang="ja-JP" altLang="en-US" sz="2400" b="1">
                <a:solidFill>
                  <a:srgbClr val="FF9933"/>
                </a:solidFill>
                <a:ea typeface="游ゴシック"/>
              </a:rPr>
              <a:t>機体の紹介</a:t>
            </a:r>
            <a:endParaRPr lang="en-US" altLang="ja-JP" sz="2400" b="1">
              <a:solidFill>
                <a:srgbClr val="FF9933"/>
              </a:solidFill>
              <a:ea typeface="游ゴシック"/>
            </a:endParaRPr>
          </a:p>
        </p:txBody>
      </p:sp>
      <p:sp>
        <p:nvSpPr>
          <p:cNvPr id="40" name="四角形: 角を丸くする 39">
            <a:extLst>
              <a:ext uri="{FF2B5EF4-FFF2-40B4-BE49-F238E27FC236}">
                <a16:creationId xmlns:a16="http://schemas.microsoft.com/office/drawing/2014/main" id="{F8C2A731-B8EE-DD79-E75C-35A736B23F09}"/>
              </a:ext>
            </a:extLst>
          </p:cNvPr>
          <p:cNvSpPr/>
          <p:nvPr/>
        </p:nvSpPr>
        <p:spPr>
          <a:xfrm>
            <a:off x="117463" y="2848994"/>
            <a:ext cx="834750" cy="571917"/>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06" name="テキスト ボックス 105">
            <a:extLst>
              <a:ext uri="{FF2B5EF4-FFF2-40B4-BE49-F238E27FC236}">
                <a16:creationId xmlns:a16="http://schemas.microsoft.com/office/drawing/2014/main" id="{123AEE16-60B6-1604-1985-B1CA2E9476A9}"/>
              </a:ext>
            </a:extLst>
          </p:cNvPr>
          <p:cNvSpPr txBox="1"/>
          <p:nvPr/>
        </p:nvSpPr>
        <p:spPr>
          <a:xfrm>
            <a:off x="-69529" y="3254549"/>
            <a:ext cx="1052738" cy="215444"/>
          </a:xfrm>
          <a:prstGeom prst="rect">
            <a:avLst/>
          </a:prstGeom>
          <a:noFill/>
        </p:spPr>
        <p:txBody>
          <a:bodyPr wrap="square" rtlCol="0">
            <a:spAutoFit/>
          </a:bodyPr>
          <a:lstStyle/>
          <a:p>
            <a:pPr algn="ctr"/>
            <a:r>
              <a:rPr kumimoji="1" lang="en-US" altLang="ja-JP" sz="800"/>
              <a:t>Lipo1300mAh</a:t>
            </a:r>
          </a:p>
        </p:txBody>
      </p:sp>
      <p:pic>
        <p:nvPicPr>
          <p:cNvPr id="107" name="図 106">
            <a:extLst>
              <a:ext uri="{FF2B5EF4-FFF2-40B4-BE49-F238E27FC236}">
                <a16:creationId xmlns:a16="http://schemas.microsoft.com/office/drawing/2014/main" id="{4B2ACBEB-5A8E-8550-CB02-D92851757E7F}"/>
              </a:ext>
            </a:extLst>
          </p:cNvPr>
          <p:cNvPicPr>
            <a:picLocks noChangeAspect="1"/>
          </p:cNvPicPr>
          <p:nvPr/>
        </p:nvPicPr>
        <p:blipFill>
          <a:blip r:embed="rId7"/>
          <a:srcRect t="16724" b="16496"/>
          <a:stretch>
            <a:fillRect/>
          </a:stretch>
        </p:blipFill>
        <p:spPr>
          <a:xfrm>
            <a:off x="172251" y="2966839"/>
            <a:ext cx="559362" cy="356359"/>
          </a:xfrm>
          <a:prstGeom prst="rect">
            <a:avLst/>
          </a:prstGeom>
        </p:spPr>
      </p:pic>
      <p:grpSp>
        <p:nvGrpSpPr>
          <p:cNvPr id="112" name="グループ化 111">
            <a:extLst>
              <a:ext uri="{FF2B5EF4-FFF2-40B4-BE49-F238E27FC236}">
                <a16:creationId xmlns:a16="http://schemas.microsoft.com/office/drawing/2014/main" id="{7B6445AD-E5BB-568C-62E7-1658CCA7732B}"/>
              </a:ext>
            </a:extLst>
          </p:cNvPr>
          <p:cNvGrpSpPr/>
          <p:nvPr/>
        </p:nvGrpSpPr>
        <p:grpSpPr>
          <a:xfrm>
            <a:off x="108646" y="4166703"/>
            <a:ext cx="454855" cy="212717"/>
            <a:chOff x="2818402" y="1669415"/>
            <a:chExt cx="540427" cy="255906"/>
          </a:xfrm>
        </p:grpSpPr>
        <p:sp>
          <p:nvSpPr>
            <p:cNvPr id="113" name="正方形/長方形 112">
              <a:extLst>
                <a:ext uri="{FF2B5EF4-FFF2-40B4-BE49-F238E27FC236}">
                  <a16:creationId xmlns:a16="http://schemas.microsoft.com/office/drawing/2014/main" id="{71F144EA-EC90-F2E1-1A48-FFCB360BA0A7}"/>
                </a:ext>
              </a:extLst>
            </p:cNvPr>
            <p:cNvSpPr/>
            <p:nvPr/>
          </p:nvSpPr>
          <p:spPr>
            <a:xfrm>
              <a:off x="2928357" y="1669415"/>
              <a:ext cx="308820" cy="25590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14" name="テキスト ボックス 113">
              <a:extLst>
                <a:ext uri="{FF2B5EF4-FFF2-40B4-BE49-F238E27FC236}">
                  <a16:creationId xmlns:a16="http://schemas.microsoft.com/office/drawing/2014/main" id="{F8ED6C9E-09EC-A221-775B-7A27C6B77203}"/>
                </a:ext>
              </a:extLst>
            </p:cNvPr>
            <p:cNvSpPr txBox="1"/>
            <p:nvPr/>
          </p:nvSpPr>
          <p:spPr>
            <a:xfrm>
              <a:off x="2818402" y="1677677"/>
              <a:ext cx="540427" cy="240673"/>
            </a:xfrm>
            <a:prstGeom prst="rect">
              <a:avLst/>
            </a:prstGeom>
            <a:noFill/>
          </p:spPr>
          <p:txBody>
            <a:bodyPr wrap="square" rtlCol="0">
              <a:spAutoFit/>
            </a:bodyPr>
            <a:lstStyle/>
            <a:p>
              <a:pPr algn="ctr"/>
              <a:r>
                <a:rPr lang="en-US" altLang="ja-JP" sz="700">
                  <a:solidFill>
                    <a:schemeClr val="bg1"/>
                  </a:solidFill>
                </a:rPr>
                <a:t>11.1V</a:t>
              </a:r>
              <a:endParaRPr kumimoji="1" lang="ja-JP" altLang="en-US" sz="700">
                <a:solidFill>
                  <a:schemeClr val="bg1"/>
                </a:solidFill>
              </a:endParaRPr>
            </a:p>
          </p:txBody>
        </p:sp>
      </p:grpSp>
      <p:grpSp>
        <p:nvGrpSpPr>
          <p:cNvPr id="117" name="グループ化 116">
            <a:extLst>
              <a:ext uri="{FF2B5EF4-FFF2-40B4-BE49-F238E27FC236}">
                <a16:creationId xmlns:a16="http://schemas.microsoft.com/office/drawing/2014/main" id="{546CA3A1-6904-568C-3586-565490AEA069}"/>
              </a:ext>
            </a:extLst>
          </p:cNvPr>
          <p:cNvGrpSpPr/>
          <p:nvPr/>
        </p:nvGrpSpPr>
        <p:grpSpPr>
          <a:xfrm>
            <a:off x="818947" y="4580349"/>
            <a:ext cx="464920" cy="254620"/>
            <a:chOff x="3069924" y="1646761"/>
            <a:chExt cx="540426" cy="352766"/>
          </a:xfrm>
        </p:grpSpPr>
        <p:sp>
          <p:nvSpPr>
            <p:cNvPr id="118" name="正方形/長方形 117">
              <a:extLst>
                <a:ext uri="{FF2B5EF4-FFF2-40B4-BE49-F238E27FC236}">
                  <a16:creationId xmlns:a16="http://schemas.microsoft.com/office/drawing/2014/main" id="{FAAC9850-06D6-0FC9-18DA-AE608D418FE7}"/>
                </a:ext>
              </a:extLst>
            </p:cNvPr>
            <p:cNvSpPr/>
            <p:nvPr/>
          </p:nvSpPr>
          <p:spPr>
            <a:xfrm>
              <a:off x="3185727" y="1646761"/>
              <a:ext cx="308819" cy="35276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19" name="テキスト ボックス 118">
              <a:extLst>
                <a:ext uri="{FF2B5EF4-FFF2-40B4-BE49-F238E27FC236}">
                  <a16:creationId xmlns:a16="http://schemas.microsoft.com/office/drawing/2014/main" id="{EE482E1D-5F09-55A6-4DAE-497D64C125D5}"/>
                </a:ext>
              </a:extLst>
            </p:cNvPr>
            <p:cNvSpPr txBox="1"/>
            <p:nvPr/>
          </p:nvSpPr>
          <p:spPr>
            <a:xfrm>
              <a:off x="3069924" y="1646761"/>
              <a:ext cx="540426" cy="277168"/>
            </a:xfrm>
            <a:prstGeom prst="rect">
              <a:avLst/>
            </a:prstGeom>
            <a:noFill/>
          </p:spPr>
          <p:txBody>
            <a:bodyPr wrap="square" rtlCol="0">
              <a:spAutoFit/>
            </a:bodyPr>
            <a:lstStyle/>
            <a:p>
              <a:pPr algn="ctr"/>
              <a:r>
                <a:rPr lang="en-US" altLang="ja-JP" sz="700">
                  <a:solidFill>
                    <a:schemeClr val="bg1"/>
                  </a:solidFill>
                </a:rPr>
                <a:t>48V</a:t>
              </a:r>
            </a:p>
          </p:txBody>
        </p:sp>
      </p:grpSp>
      <p:sp>
        <p:nvSpPr>
          <p:cNvPr id="120" name="四角形: 角を丸くする 119">
            <a:extLst>
              <a:ext uri="{FF2B5EF4-FFF2-40B4-BE49-F238E27FC236}">
                <a16:creationId xmlns:a16="http://schemas.microsoft.com/office/drawing/2014/main" id="{38AABF3A-C85F-CA0C-603B-462D5DA41E2A}"/>
              </a:ext>
            </a:extLst>
          </p:cNvPr>
          <p:cNvSpPr/>
          <p:nvPr/>
        </p:nvSpPr>
        <p:spPr>
          <a:xfrm>
            <a:off x="97335" y="4380730"/>
            <a:ext cx="851066" cy="534323"/>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21" name="テキスト ボックス 120">
            <a:extLst>
              <a:ext uri="{FF2B5EF4-FFF2-40B4-BE49-F238E27FC236}">
                <a16:creationId xmlns:a16="http://schemas.microsoft.com/office/drawing/2014/main" id="{D93EF50F-51FB-B04E-4AE4-180DE9C55695}"/>
              </a:ext>
            </a:extLst>
          </p:cNvPr>
          <p:cNvSpPr txBox="1"/>
          <p:nvPr/>
        </p:nvSpPr>
        <p:spPr>
          <a:xfrm>
            <a:off x="-75481" y="4349507"/>
            <a:ext cx="1052738" cy="215444"/>
          </a:xfrm>
          <a:prstGeom prst="rect">
            <a:avLst/>
          </a:prstGeom>
          <a:noFill/>
        </p:spPr>
        <p:txBody>
          <a:bodyPr wrap="square" rtlCol="0">
            <a:spAutoFit/>
          </a:bodyPr>
          <a:lstStyle/>
          <a:p>
            <a:pPr algn="ctr"/>
            <a:r>
              <a:rPr kumimoji="1" lang="ja-JP" altLang="en-US" sz="800" b="1"/>
              <a:t>キッカー基板</a:t>
            </a:r>
            <a:endParaRPr kumimoji="1" lang="en-US" altLang="ja-JP" sz="800" b="1"/>
          </a:p>
        </p:txBody>
      </p:sp>
      <p:pic>
        <p:nvPicPr>
          <p:cNvPr id="122" name="図 121" descr="ゲームの画面&#10;&#10;AI 生成コンテンツは誤りを含む可能性があります。">
            <a:extLst>
              <a:ext uri="{FF2B5EF4-FFF2-40B4-BE49-F238E27FC236}">
                <a16:creationId xmlns:a16="http://schemas.microsoft.com/office/drawing/2014/main" id="{93B5EEC7-667C-08F6-DA68-D870A07A4F37}"/>
              </a:ext>
            </a:extLst>
          </p:cNvPr>
          <p:cNvPicPr>
            <a:picLocks noChangeAspect="1"/>
          </p:cNvPicPr>
          <p:nvPr/>
        </p:nvPicPr>
        <p:blipFill>
          <a:blip r:embed="rId8"/>
          <a:srcRect l="2150" r="2150"/>
          <a:stretch>
            <a:fillRect/>
          </a:stretch>
        </p:blipFill>
        <p:spPr>
          <a:xfrm rot="16200000">
            <a:off x="276245" y="4397294"/>
            <a:ext cx="385268" cy="614422"/>
          </a:xfrm>
          <a:prstGeom prst="rect">
            <a:avLst/>
          </a:prstGeom>
        </p:spPr>
      </p:pic>
      <p:sp>
        <p:nvSpPr>
          <p:cNvPr id="123" name="四角形: 角を丸くする 122">
            <a:extLst>
              <a:ext uri="{FF2B5EF4-FFF2-40B4-BE49-F238E27FC236}">
                <a16:creationId xmlns:a16="http://schemas.microsoft.com/office/drawing/2014/main" id="{1C01854A-4C66-7842-78A5-5458BF4320EC}"/>
              </a:ext>
            </a:extLst>
          </p:cNvPr>
          <p:cNvSpPr/>
          <p:nvPr/>
        </p:nvSpPr>
        <p:spPr>
          <a:xfrm>
            <a:off x="1141595" y="4298330"/>
            <a:ext cx="561243" cy="629932"/>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24" name="図 123">
            <a:extLst>
              <a:ext uri="{FF2B5EF4-FFF2-40B4-BE49-F238E27FC236}">
                <a16:creationId xmlns:a16="http://schemas.microsoft.com/office/drawing/2014/main" id="{36778D9C-F867-5D10-561B-8EA77AF458B7}"/>
              </a:ext>
            </a:extLst>
          </p:cNvPr>
          <p:cNvPicPr>
            <a:picLocks noChangeAspect="1"/>
          </p:cNvPicPr>
          <p:nvPr/>
        </p:nvPicPr>
        <p:blipFill>
          <a:blip r:embed="rId9"/>
          <a:srcRect l="-1" t="21012" r="11657" b="26220"/>
          <a:stretch>
            <a:fillRect/>
          </a:stretch>
        </p:blipFill>
        <p:spPr>
          <a:xfrm>
            <a:off x="1180501" y="4550521"/>
            <a:ext cx="483540" cy="301328"/>
          </a:xfrm>
          <a:prstGeom prst="rect">
            <a:avLst/>
          </a:prstGeom>
        </p:spPr>
      </p:pic>
      <p:sp>
        <p:nvSpPr>
          <p:cNvPr id="125" name="テキスト ボックス 124">
            <a:extLst>
              <a:ext uri="{FF2B5EF4-FFF2-40B4-BE49-F238E27FC236}">
                <a16:creationId xmlns:a16="http://schemas.microsoft.com/office/drawing/2014/main" id="{78173D8C-0B26-FDA9-2BA7-744CDA56D869}"/>
              </a:ext>
            </a:extLst>
          </p:cNvPr>
          <p:cNvSpPr txBox="1"/>
          <p:nvPr/>
        </p:nvSpPr>
        <p:spPr>
          <a:xfrm>
            <a:off x="861790" y="4399893"/>
            <a:ext cx="953115" cy="215444"/>
          </a:xfrm>
          <a:prstGeom prst="rect">
            <a:avLst/>
          </a:prstGeom>
          <a:noFill/>
        </p:spPr>
        <p:txBody>
          <a:bodyPr wrap="square" rtlCol="0">
            <a:spAutoFit/>
          </a:bodyPr>
          <a:lstStyle/>
          <a:p>
            <a:pPr algn="ctr"/>
            <a:r>
              <a:rPr kumimoji="1" lang="en-US" altLang="ja-JP" sz="800"/>
              <a:t>CB1037</a:t>
            </a:r>
          </a:p>
        </p:txBody>
      </p:sp>
      <p:sp>
        <p:nvSpPr>
          <p:cNvPr id="126" name="テキスト ボックス 125">
            <a:extLst>
              <a:ext uri="{FF2B5EF4-FFF2-40B4-BE49-F238E27FC236}">
                <a16:creationId xmlns:a16="http://schemas.microsoft.com/office/drawing/2014/main" id="{8977F50F-FFAF-9845-895C-AB57AAF9B972}"/>
              </a:ext>
            </a:extLst>
          </p:cNvPr>
          <p:cNvSpPr txBox="1"/>
          <p:nvPr/>
        </p:nvSpPr>
        <p:spPr>
          <a:xfrm>
            <a:off x="895523" y="4295784"/>
            <a:ext cx="1052738" cy="215444"/>
          </a:xfrm>
          <a:prstGeom prst="rect">
            <a:avLst/>
          </a:prstGeom>
          <a:noFill/>
        </p:spPr>
        <p:txBody>
          <a:bodyPr wrap="square" rtlCol="0">
            <a:spAutoFit/>
          </a:bodyPr>
          <a:lstStyle/>
          <a:p>
            <a:pPr algn="ctr"/>
            <a:r>
              <a:rPr kumimoji="1" lang="ja-JP" altLang="en-US" sz="800" b="1"/>
              <a:t>ソレノイド</a:t>
            </a:r>
            <a:endParaRPr kumimoji="1" lang="en-US" altLang="ja-JP" sz="800" b="1"/>
          </a:p>
        </p:txBody>
      </p:sp>
      <p:sp>
        <p:nvSpPr>
          <p:cNvPr id="128" name="テキスト ボックス 127">
            <a:extLst>
              <a:ext uri="{FF2B5EF4-FFF2-40B4-BE49-F238E27FC236}">
                <a16:creationId xmlns:a16="http://schemas.microsoft.com/office/drawing/2014/main" id="{19EEB8B2-F446-5434-2DE8-E68CC14553FE}"/>
              </a:ext>
            </a:extLst>
          </p:cNvPr>
          <p:cNvSpPr txBox="1"/>
          <p:nvPr/>
        </p:nvSpPr>
        <p:spPr>
          <a:xfrm>
            <a:off x="2459986" y="2832664"/>
            <a:ext cx="1052738" cy="215444"/>
          </a:xfrm>
          <a:prstGeom prst="rect">
            <a:avLst/>
          </a:prstGeom>
          <a:noFill/>
        </p:spPr>
        <p:txBody>
          <a:bodyPr wrap="square" rtlCol="0">
            <a:spAutoFit/>
          </a:bodyPr>
          <a:lstStyle/>
          <a:p>
            <a:pPr algn="ctr"/>
            <a:r>
              <a:rPr kumimoji="1" lang="ja-JP" altLang="en-US" sz="800" b="1"/>
              <a:t>メイン基板</a:t>
            </a:r>
            <a:endParaRPr kumimoji="1" lang="en-US" altLang="ja-JP" sz="800" b="1"/>
          </a:p>
        </p:txBody>
      </p:sp>
      <p:sp>
        <p:nvSpPr>
          <p:cNvPr id="129" name="正方形/長方形 128">
            <a:extLst>
              <a:ext uri="{FF2B5EF4-FFF2-40B4-BE49-F238E27FC236}">
                <a16:creationId xmlns:a16="http://schemas.microsoft.com/office/drawing/2014/main" id="{1AFCE572-DEC5-DB62-2C29-95FBB3CD18DB}"/>
              </a:ext>
            </a:extLst>
          </p:cNvPr>
          <p:cNvSpPr/>
          <p:nvPr/>
        </p:nvSpPr>
        <p:spPr>
          <a:xfrm>
            <a:off x="2777919" y="3226782"/>
            <a:ext cx="45719" cy="39430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30" name="四角形: 角を丸くする 129">
            <a:extLst>
              <a:ext uri="{FF2B5EF4-FFF2-40B4-BE49-F238E27FC236}">
                <a16:creationId xmlns:a16="http://schemas.microsoft.com/office/drawing/2014/main" id="{F5D3B81D-B41B-4B2F-F05A-FF410C972289}"/>
              </a:ext>
            </a:extLst>
          </p:cNvPr>
          <p:cNvSpPr/>
          <p:nvPr/>
        </p:nvSpPr>
        <p:spPr>
          <a:xfrm>
            <a:off x="2736753" y="3010641"/>
            <a:ext cx="515672" cy="221982"/>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31" name="図 130">
            <a:extLst>
              <a:ext uri="{FF2B5EF4-FFF2-40B4-BE49-F238E27FC236}">
                <a16:creationId xmlns:a16="http://schemas.microsoft.com/office/drawing/2014/main" id="{96EDB36C-8E7E-9F47-A680-5C8D73DA2011}"/>
              </a:ext>
            </a:extLst>
          </p:cNvPr>
          <p:cNvPicPr>
            <a:picLocks noChangeAspect="1"/>
          </p:cNvPicPr>
          <p:nvPr/>
        </p:nvPicPr>
        <p:blipFill>
          <a:blip r:embed="rId10"/>
          <a:srcRect l="26285" t="23365" r="29556" b="19159"/>
          <a:stretch>
            <a:fillRect/>
          </a:stretch>
        </p:blipFill>
        <p:spPr>
          <a:xfrm>
            <a:off x="3029850" y="3062129"/>
            <a:ext cx="168427" cy="164417"/>
          </a:xfrm>
          <a:prstGeom prst="rect">
            <a:avLst/>
          </a:prstGeom>
        </p:spPr>
      </p:pic>
      <p:sp>
        <p:nvSpPr>
          <p:cNvPr id="132" name="テキスト ボックス 131">
            <a:extLst>
              <a:ext uri="{FF2B5EF4-FFF2-40B4-BE49-F238E27FC236}">
                <a16:creationId xmlns:a16="http://schemas.microsoft.com/office/drawing/2014/main" id="{F698481B-00AC-FD50-46EE-7C81092827F0}"/>
              </a:ext>
            </a:extLst>
          </p:cNvPr>
          <p:cNvSpPr txBox="1"/>
          <p:nvPr/>
        </p:nvSpPr>
        <p:spPr>
          <a:xfrm>
            <a:off x="2644691" y="2981902"/>
            <a:ext cx="493130" cy="184666"/>
          </a:xfrm>
          <a:prstGeom prst="rect">
            <a:avLst/>
          </a:prstGeom>
          <a:noFill/>
        </p:spPr>
        <p:txBody>
          <a:bodyPr wrap="square" lIns="91440" tIns="45720" rIns="91440" bIns="45720" rtlCol="0" anchor="t">
            <a:spAutoFit/>
          </a:bodyPr>
          <a:lstStyle/>
          <a:p>
            <a:pPr algn="ctr"/>
            <a:r>
              <a:rPr lang="ja-JP" altLang="en-US" sz="600">
                <a:ea typeface="游ゴシック"/>
              </a:rPr>
              <a:t>ブザー</a:t>
            </a:r>
            <a:endParaRPr kumimoji="1" lang="en-US" altLang="ja-JP" sz="600">
              <a:ea typeface="游ゴシック"/>
            </a:endParaRPr>
          </a:p>
        </p:txBody>
      </p:sp>
      <p:sp>
        <p:nvSpPr>
          <p:cNvPr id="133" name="正方形/長方形 132">
            <a:extLst>
              <a:ext uri="{FF2B5EF4-FFF2-40B4-BE49-F238E27FC236}">
                <a16:creationId xmlns:a16="http://schemas.microsoft.com/office/drawing/2014/main" id="{9D59207C-48DF-06A3-046C-28BDD6EE9976}"/>
              </a:ext>
            </a:extLst>
          </p:cNvPr>
          <p:cNvSpPr/>
          <p:nvPr/>
        </p:nvSpPr>
        <p:spPr>
          <a:xfrm>
            <a:off x="3323630" y="3702643"/>
            <a:ext cx="102320" cy="6416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134" name="四角形: 角を丸くする 133">
            <a:extLst>
              <a:ext uri="{FF2B5EF4-FFF2-40B4-BE49-F238E27FC236}">
                <a16:creationId xmlns:a16="http://schemas.microsoft.com/office/drawing/2014/main" id="{2BD19746-26CC-67A3-4140-EA3FBA36B144}"/>
              </a:ext>
            </a:extLst>
          </p:cNvPr>
          <p:cNvSpPr/>
          <p:nvPr/>
        </p:nvSpPr>
        <p:spPr>
          <a:xfrm>
            <a:off x="3427510" y="3519775"/>
            <a:ext cx="506199" cy="393080"/>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35" name="図 134">
            <a:extLst>
              <a:ext uri="{FF2B5EF4-FFF2-40B4-BE49-F238E27FC236}">
                <a16:creationId xmlns:a16="http://schemas.microsoft.com/office/drawing/2014/main" id="{910FC456-40CD-2C3A-27A2-BC93E8B7EC69}"/>
              </a:ext>
            </a:extLst>
          </p:cNvPr>
          <p:cNvPicPr>
            <a:picLocks noChangeAspect="1"/>
          </p:cNvPicPr>
          <p:nvPr/>
        </p:nvPicPr>
        <p:blipFill>
          <a:blip r:embed="rId11"/>
          <a:srcRect l="20806" t="19301" r="19677" b="22713"/>
          <a:stretch>
            <a:fillRect/>
          </a:stretch>
        </p:blipFill>
        <p:spPr>
          <a:xfrm>
            <a:off x="3463236" y="3639015"/>
            <a:ext cx="399549" cy="258047"/>
          </a:xfrm>
          <a:prstGeom prst="rect">
            <a:avLst/>
          </a:prstGeom>
        </p:spPr>
      </p:pic>
      <p:sp>
        <p:nvSpPr>
          <p:cNvPr id="136" name="テキスト ボックス 135">
            <a:extLst>
              <a:ext uri="{FF2B5EF4-FFF2-40B4-BE49-F238E27FC236}">
                <a16:creationId xmlns:a16="http://schemas.microsoft.com/office/drawing/2014/main" id="{4227AA1C-3B8C-6040-89FF-6585AEB3EF42}"/>
              </a:ext>
            </a:extLst>
          </p:cNvPr>
          <p:cNvSpPr txBox="1"/>
          <p:nvPr/>
        </p:nvSpPr>
        <p:spPr>
          <a:xfrm>
            <a:off x="3111522" y="3477078"/>
            <a:ext cx="1052738" cy="215444"/>
          </a:xfrm>
          <a:prstGeom prst="rect">
            <a:avLst/>
          </a:prstGeom>
          <a:noFill/>
        </p:spPr>
        <p:txBody>
          <a:bodyPr wrap="square" rtlCol="0">
            <a:spAutoFit/>
          </a:bodyPr>
          <a:lstStyle/>
          <a:p>
            <a:pPr algn="ctr"/>
            <a:r>
              <a:rPr kumimoji="1" lang="en-US" altLang="ja-JP" sz="800"/>
              <a:t>BNO055</a:t>
            </a:r>
          </a:p>
        </p:txBody>
      </p:sp>
      <p:sp>
        <p:nvSpPr>
          <p:cNvPr id="139" name="四角形: 角を丸くする 138">
            <a:extLst>
              <a:ext uri="{FF2B5EF4-FFF2-40B4-BE49-F238E27FC236}">
                <a16:creationId xmlns:a16="http://schemas.microsoft.com/office/drawing/2014/main" id="{9C90D077-9D5F-0B8C-2D4E-EDC295DF5A6C}"/>
              </a:ext>
            </a:extLst>
          </p:cNvPr>
          <p:cNvSpPr/>
          <p:nvPr/>
        </p:nvSpPr>
        <p:spPr>
          <a:xfrm>
            <a:off x="3300259" y="2915265"/>
            <a:ext cx="581680" cy="413208"/>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40" name="図 139">
            <a:extLst>
              <a:ext uri="{FF2B5EF4-FFF2-40B4-BE49-F238E27FC236}">
                <a16:creationId xmlns:a16="http://schemas.microsoft.com/office/drawing/2014/main" id="{BE6B9510-8490-8D74-1BF7-B23D4FB4B876}"/>
              </a:ext>
            </a:extLst>
          </p:cNvPr>
          <p:cNvPicPr>
            <a:picLocks noChangeAspect="1"/>
          </p:cNvPicPr>
          <p:nvPr/>
        </p:nvPicPr>
        <p:blipFill>
          <a:blip r:embed="rId12"/>
          <a:srcRect l="27098" t="23726" r="27732" b="23638"/>
          <a:stretch>
            <a:fillRect/>
          </a:stretch>
        </p:blipFill>
        <p:spPr>
          <a:xfrm rot="16200000">
            <a:off x="3380829" y="3012130"/>
            <a:ext cx="246703" cy="326569"/>
          </a:xfrm>
          <a:prstGeom prst="rect">
            <a:avLst/>
          </a:prstGeom>
        </p:spPr>
      </p:pic>
      <p:sp>
        <p:nvSpPr>
          <p:cNvPr id="141" name="テキスト ボックス 140">
            <a:extLst>
              <a:ext uri="{FF2B5EF4-FFF2-40B4-BE49-F238E27FC236}">
                <a16:creationId xmlns:a16="http://schemas.microsoft.com/office/drawing/2014/main" id="{C92A0650-8814-7C27-7ED5-64A6B04A0193}"/>
              </a:ext>
            </a:extLst>
          </p:cNvPr>
          <p:cNvSpPr txBox="1"/>
          <p:nvPr/>
        </p:nvSpPr>
        <p:spPr>
          <a:xfrm>
            <a:off x="3025245" y="2891546"/>
            <a:ext cx="1052738" cy="215444"/>
          </a:xfrm>
          <a:prstGeom prst="rect">
            <a:avLst/>
          </a:prstGeom>
          <a:noFill/>
        </p:spPr>
        <p:txBody>
          <a:bodyPr wrap="square" rtlCol="0">
            <a:spAutoFit/>
          </a:bodyPr>
          <a:lstStyle/>
          <a:p>
            <a:pPr algn="ctr"/>
            <a:r>
              <a:rPr kumimoji="1" lang="en-US" altLang="ja-JP" sz="800"/>
              <a:t>M5Stamp</a:t>
            </a:r>
          </a:p>
        </p:txBody>
      </p:sp>
      <p:sp>
        <p:nvSpPr>
          <p:cNvPr id="142" name="正方形/長方形 141">
            <a:extLst>
              <a:ext uri="{FF2B5EF4-FFF2-40B4-BE49-F238E27FC236}">
                <a16:creationId xmlns:a16="http://schemas.microsoft.com/office/drawing/2014/main" id="{2F2164B8-EF1C-D9F8-CC61-DA4DE6D24ED6}"/>
              </a:ext>
            </a:extLst>
          </p:cNvPr>
          <p:cNvSpPr/>
          <p:nvPr/>
        </p:nvSpPr>
        <p:spPr>
          <a:xfrm rot="16200000">
            <a:off x="3563812" y="2964535"/>
            <a:ext cx="45721" cy="90143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43" name="四角形: 角を丸くする 142">
            <a:extLst>
              <a:ext uri="{FF2B5EF4-FFF2-40B4-BE49-F238E27FC236}">
                <a16:creationId xmlns:a16="http://schemas.microsoft.com/office/drawing/2014/main" id="{C8CED5F4-231B-21E4-A8A7-2E0A00EAB63A}"/>
              </a:ext>
            </a:extLst>
          </p:cNvPr>
          <p:cNvSpPr/>
          <p:nvPr/>
        </p:nvSpPr>
        <p:spPr>
          <a:xfrm>
            <a:off x="3926891" y="2918077"/>
            <a:ext cx="604428" cy="554265"/>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44" name="テキスト ボックス 143">
            <a:extLst>
              <a:ext uri="{FF2B5EF4-FFF2-40B4-BE49-F238E27FC236}">
                <a16:creationId xmlns:a16="http://schemas.microsoft.com/office/drawing/2014/main" id="{CA416C19-85EF-4CD6-0F2B-07201C11C467}"/>
              </a:ext>
            </a:extLst>
          </p:cNvPr>
          <p:cNvSpPr txBox="1"/>
          <p:nvPr/>
        </p:nvSpPr>
        <p:spPr>
          <a:xfrm>
            <a:off x="3702672" y="2889533"/>
            <a:ext cx="1052738" cy="215444"/>
          </a:xfrm>
          <a:prstGeom prst="rect">
            <a:avLst/>
          </a:prstGeom>
          <a:noFill/>
        </p:spPr>
        <p:txBody>
          <a:bodyPr wrap="square" rtlCol="0">
            <a:spAutoFit/>
          </a:bodyPr>
          <a:lstStyle/>
          <a:p>
            <a:pPr algn="ctr"/>
            <a:r>
              <a:rPr lang="en-US" altLang="ja-JP" sz="800"/>
              <a:t>Open MV H7</a:t>
            </a:r>
          </a:p>
        </p:txBody>
      </p:sp>
      <p:pic>
        <p:nvPicPr>
          <p:cNvPr id="145" name="図 144">
            <a:extLst>
              <a:ext uri="{FF2B5EF4-FFF2-40B4-BE49-F238E27FC236}">
                <a16:creationId xmlns:a16="http://schemas.microsoft.com/office/drawing/2014/main" id="{C611EE0A-73F4-827A-79B9-DF07B491C337}"/>
              </a:ext>
            </a:extLst>
          </p:cNvPr>
          <p:cNvPicPr>
            <a:picLocks noChangeAspect="1"/>
          </p:cNvPicPr>
          <p:nvPr/>
        </p:nvPicPr>
        <p:blipFill>
          <a:blip r:embed="rId13"/>
          <a:srcRect l="9291" t="8667" r="14001" b="13778"/>
          <a:stretch>
            <a:fillRect/>
          </a:stretch>
        </p:blipFill>
        <p:spPr>
          <a:xfrm>
            <a:off x="3976644" y="3074631"/>
            <a:ext cx="391182" cy="395501"/>
          </a:xfrm>
          <a:prstGeom prst="rect">
            <a:avLst/>
          </a:prstGeom>
        </p:spPr>
      </p:pic>
      <p:sp>
        <p:nvSpPr>
          <p:cNvPr id="146" name="正方形/長方形 145">
            <a:extLst>
              <a:ext uri="{FF2B5EF4-FFF2-40B4-BE49-F238E27FC236}">
                <a16:creationId xmlns:a16="http://schemas.microsoft.com/office/drawing/2014/main" id="{801DF552-4725-4364-3CA6-6A4BFEDAE157}"/>
              </a:ext>
            </a:extLst>
          </p:cNvPr>
          <p:cNvSpPr/>
          <p:nvPr/>
        </p:nvSpPr>
        <p:spPr>
          <a:xfrm>
            <a:off x="3135953" y="3414946"/>
            <a:ext cx="40687" cy="211175"/>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47" name="四角形: 角を丸くする 146">
            <a:extLst>
              <a:ext uri="{FF2B5EF4-FFF2-40B4-BE49-F238E27FC236}">
                <a16:creationId xmlns:a16="http://schemas.microsoft.com/office/drawing/2014/main" id="{D39AB9C0-66FE-1536-CD97-D4D8C53EE42D}"/>
              </a:ext>
            </a:extLst>
          </p:cNvPr>
          <p:cNvSpPr/>
          <p:nvPr/>
        </p:nvSpPr>
        <p:spPr>
          <a:xfrm>
            <a:off x="2741784" y="3607600"/>
            <a:ext cx="581680" cy="488689"/>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48" name="図 147">
            <a:extLst>
              <a:ext uri="{FF2B5EF4-FFF2-40B4-BE49-F238E27FC236}">
                <a16:creationId xmlns:a16="http://schemas.microsoft.com/office/drawing/2014/main" id="{F970A169-EA0E-06F0-5BDF-F03135B021E4}"/>
              </a:ext>
            </a:extLst>
          </p:cNvPr>
          <p:cNvPicPr>
            <a:picLocks noChangeAspect="1"/>
          </p:cNvPicPr>
          <p:nvPr/>
        </p:nvPicPr>
        <p:blipFill>
          <a:blip r:embed="rId14"/>
          <a:srcRect l="5049" t="16373" r="9340" b="11557"/>
          <a:stretch>
            <a:fillRect/>
          </a:stretch>
        </p:blipFill>
        <p:spPr>
          <a:xfrm>
            <a:off x="2767835" y="3789977"/>
            <a:ext cx="534950" cy="269522"/>
          </a:xfrm>
          <a:prstGeom prst="rect">
            <a:avLst/>
          </a:prstGeom>
        </p:spPr>
      </p:pic>
      <p:sp>
        <p:nvSpPr>
          <p:cNvPr id="149" name="テキスト ボックス 148">
            <a:extLst>
              <a:ext uri="{FF2B5EF4-FFF2-40B4-BE49-F238E27FC236}">
                <a16:creationId xmlns:a16="http://schemas.microsoft.com/office/drawing/2014/main" id="{1A296F8D-4238-24ED-211B-F7A4D80322FD}"/>
              </a:ext>
            </a:extLst>
          </p:cNvPr>
          <p:cNvSpPr txBox="1"/>
          <p:nvPr/>
        </p:nvSpPr>
        <p:spPr>
          <a:xfrm>
            <a:off x="2469360" y="3584035"/>
            <a:ext cx="1052738" cy="215444"/>
          </a:xfrm>
          <a:prstGeom prst="rect">
            <a:avLst/>
          </a:prstGeom>
          <a:noFill/>
        </p:spPr>
        <p:txBody>
          <a:bodyPr wrap="square" rtlCol="0">
            <a:spAutoFit/>
          </a:bodyPr>
          <a:lstStyle/>
          <a:p>
            <a:pPr algn="ctr"/>
            <a:r>
              <a:rPr kumimoji="1" lang="en-US" altLang="ja-JP" sz="800"/>
              <a:t>Teensy4.0</a:t>
            </a:r>
          </a:p>
        </p:txBody>
      </p:sp>
      <p:sp>
        <p:nvSpPr>
          <p:cNvPr id="182" name="テキスト ボックス 181">
            <a:extLst>
              <a:ext uri="{FF2B5EF4-FFF2-40B4-BE49-F238E27FC236}">
                <a16:creationId xmlns:a16="http://schemas.microsoft.com/office/drawing/2014/main" id="{F8098A13-539B-033C-A8C0-4A73C25006B0}"/>
              </a:ext>
            </a:extLst>
          </p:cNvPr>
          <p:cNvSpPr txBox="1"/>
          <p:nvPr/>
        </p:nvSpPr>
        <p:spPr>
          <a:xfrm>
            <a:off x="1323483" y="4179182"/>
            <a:ext cx="1461364" cy="215444"/>
          </a:xfrm>
          <a:prstGeom prst="rect">
            <a:avLst/>
          </a:prstGeom>
          <a:noFill/>
        </p:spPr>
        <p:txBody>
          <a:bodyPr wrap="square" rtlCol="0">
            <a:spAutoFit/>
          </a:bodyPr>
          <a:lstStyle/>
          <a:p>
            <a:pPr algn="ctr"/>
            <a:r>
              <a:rPr kumimoji="1" lang="ja-JP" altLang="en-US" sz="800" b="1"/>
              <a:t>ライン基板</a:t>
            </a:r>
            <a:endParaRPr kumimoji="1" lang="en-US" altLang="ja-JP" sz="800" b="1"/>
          </a:p>
        </p:txBody>
      </p:sp>
      <p:sp>
        <p:nvSpPr>
          <p:cNvPr id="13" name="テキスト ボックス 12">
            <a:extLst>
              <a:ext uri="{FF2B5EF4-FFF2-40B4-BE49-F238E27FC236}">
                <a16:creationId xmlns:a16="http://schemas.microsoft.com/office/drawing/2014/main" id="{DE93B1EB-85A7-3AEB-1F87-475DE87A8F8E}"/>
              </a:ext>
            </a:extLst>
          </p:cNvPr>
          <p:cNvSpPr txBox="1"/>
          <p:nvPr/>
        </p:nvSpPr>
        <p:spPr>
          <a:xfrm>
            <a:off x="-119088" y="4881605"/>
            <a:ext cx="1052738" cy="338554"/>
          </a:xfrm>
          <a:prstGeom prst="rect">
            <a:avLst/>
          </a:prstGeom>
          <a:noFill/>
        </p:spPr>
        <p:txBody>
          <a:bodyPr wrap="square" rtlCol="0">
            <a:spAutoFit/>
          </a:bodyPr>
          <a:lstStyle/>
          <a:p>
            <a:pPr algn="ctr"/>
            <a:r>
              <a:rPr kumimoji="1" lang="en-US" altLang="ja-JP" sz="1600" b="1"/>
              <a:t>Robot2</a:t>
            </a:r>
          </a:p>
        </p:txBody>
      </p:sp>
      <p:pic>
        <p:nvPicPr>
          <p:cNvPr id="15" name="図 14">
            <a:extLst>
              <a:ext uri="{FF2B5EF4-FFF2-40B4-BE49-F238E27FC236}">
                <a16:creationId xmlns:a16="http://schemas.microsoft.com/office/drawing/2014/main" id="{7015BE64-2923-0A45-52A2-54F448D3744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05534" y="503937"/>
            <a:ext cx="2328657" cy="1699720"/>
          </a:xfrm>
          <a:prstGeom prst="rect">
            <a:avLst/>
          </a:prstGeom>
        </p:spPr>
      </p:pic>
      <p:cxnSp>
        <p:nvCxnSpPr>
          <p:cNvPr id="27" name="直線コネクタ 26">
            <a:extLst>
              <a:ext uri="{FF2B5EF4-FFF2-40B4-BE49-F238E27FC236}">
                <a16:creationId xmlns:a16="http://schemas.microsoft.com/office/drawing/2014/main" id="{68B7F7CA-144E-8464-FCD0-0EED7CAC9352}"/>
              </a:ext>
            </a:extLst>
          </p:cNvPr>
          <p:cNvCxnSpPr>
            <a:cxnSpLocks/>
          </p:cNvCxnSpPr>
          <p:nvPr/>
        </p:nvCxnSpPr>
        <p:spPr>
          <a:xfrm>
            <a:off x="8196263" y="1343025"/>
            <a:ext cx="96689" cy="34764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138D94F3-65D8-7354-1334-6776E01F204D}"/>
              </a:ext>
            </a:extLst>
          </p:cNvPr>
          <p:cNvSpPr txBox="1"/>
          <p:nvPr/>
        </p:nvSpPr>
        <p:spPr>
          <a:xfrm>
            <a:off x="8023886" y="1171397"/>
            <a:ext cx="193557" cy="246221"/>
          </a:xfrm>
          <a:prstGeom prst="rect">
            <a:avLst/>
          </a:prstGeom>
          <a:noFill/>
        </p:spPr>
        <p:txBody>
          <a:bodyPr wrap="square" rtlCol="0">
            <a:spAutoFit/>
          </a:bodyPr>
          <a:lstStyle/>
          <a:p>
            <a:r>
              <a:rPr kumimoji="1" lang="ja-JP" altLang="en-US" sz="1000" b="1">
                <a:solidFill>
                  <a:srgbClr val="FF0000"/>
                </a:solidFill>
              </a:rPr>
              <a:t>①</a:t>
            </a:r>
          </a:p>
        </p:txBody>
      </p:sp>
      <p:cxnSp>
        <p:nvCxnSpPr>
          <p:cNvPr id="37" name="直線コネクタ 36">
            <a:extLst>
              <a:ext uri="{FF2B5EF4-FFF2-40B4-BE49-F238E27FC236}">
                <a16:creationId xmlns:a16="http://schemas.microsoft.com/office/drawing/2014/main" id="{CF240CE2-BA5A-2E2C-9924-B4E3E1D8C9BE}"/>
              </a:ext>
            </a:extLst>
          </p:cNvPr>
          <p:cNvCxnSpPr>
            <a:cxnSpLocks/>
          </p:cNvCxnSpPr>
          <p:nvPr/>
        </p:nvCxnSpPr>
        <p:spPr>
          <a:xfrm>
            <a:off x="8562977" y="1071257"/>
            <a:ext cx="222897" cy="23968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537F3166-F9DF-67A9-0153-613CEBBC74B3}"/>
              </a:ext>
            </a:extLst>
          </p:cNvPr>
          <p:cNvSpPr txBox="1"/>
          <p:nvPr/>
        </p:nvSpPr>
        <p:spPr>
          <a:xfrm>
            <a:off x="8362024" y="925911"/>
            <a:ext cx="193557" cy="246221"/>
          </a:xfrm>
          <a:prstGeom prst="rect">
            <a:avLst/>
          </a:prstGeom>
          <a:noFill/>
        </p:spPr>
        <p:txBody>
          <a:bodyPr wrap="square" rtlCol="0">
            <a:spAutoFit/>
          </a:bodyPr>
          <a:lstStyle/>
          <a:p>
            <a:r>
              <a:rPr kumimoji="1" lang="ja-JP" altLang="en-US" sz="1000" b="1">
                <a:solidFill>
                  <a:schemeClr val="accent1"/>
                </a:solidFill>
              </a:rPr>
              <a:t>②</a:t>
            </a:r>
          </a:p>
        </p:txBody>
      </p:sp>
      <p:cxnSp>
        <p:nvCxnSpPr>
          <p:cNvPr id="50" name="直線コネクタ 49">
            <a:extLst>
              <a:ext uri="{FF2B5EF4-FFF2-40B4-BE49-F238E27FC236}">
                <a16:creationId xmlns:a16="http://schemas.microsoft.com/office/drawing/2014/main" id="{470644DB-EF2D-2826-C6C7-374E857FF5C6}"/>
              </a:ext>
            </a:extLst>
          </p:cNvPr>
          <p:cNvCxnSpPr>
            <a:cxnSpLocks/>
          </p:cNvCxnSpPr>
          <p:nvPr/>
        </p:nvCxnSpPr>
        <p:spPr>
          <a:xfrm flipV="1">
            <a:off x="9585441" y="3081430"/>
            <a:ext cx="437039" cy="93450"/>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3B53EE55-7E52-C89C-4FC7-6CA75DA05D3E}"/>
              </a:ext>
            </a:extLst>
          </p:cNvPr>
          <p:cNvSpPr txBox="1"/>
          <p:nvPr/>
        </p:nvSpPr>
        <p:spPr>
          <a:xfrm>
            <a:off x="9925701" y="2932646"/>
            <a:ext cx="193557" cy="246221"/>
          </a:xfrm>
          <a:prstGeom prst="rect">
            <a:avLst/>
          </a:prstGeom>
          <a:noFill/>
        </p:spPr>
        <p:txBody>
          <a:bodyPr wrap="square" rtlCol="0">
            <a:spAutoFit/>
          </a:bodyPr>
          <a:lstStyle/>
          <a:p>
            <a:r>
              <a:rPr kumimoji="1" lang="ja-JP" altLang="en-US" sz="1000" b="1">
                <a:solidFill>
                  <a:srgbClr val="00B050"/>
                </a:solidFill>
              </a:rPr>
              <a:t>③</a:t>
            </a:r>
          </a:p>
        </p:txBody>
      </p:sp>
      <p:sp>
        <p:nvSpPr>
          <p:cNvPr id="53" name="テキスト ボックス 52">
            <a:extLst>
              <a:ext uri="{FF2B5EF4-FFF2-40B4-BE49-F238E27FC236}">
                <a16:creationId xmlns:a16="http://schemas.microsoft.com/office/drawing/2014/main" id="{FFE6BCF2-BB71-9ED0-1D15-437690DC03DE}"/>
              </a:ext>
            </a:extLst>
          </p:cNvPr>
          <p:cNvSpPr txBox="1"/>
          <p:nvPr/>
        </p:nvSpPr>
        <p:spPr>
          <a:xfrm>
            <a:off x="9248463" y="1279117"/>
            <a:ext cx="231154" cy="276999"/>
          </a:xfrm>
          <a:prstGeom prst="rect">
            <a:avLst/>
          </a:prstGeom>
          <a:noFill/>
        </p:spPr>
        <p:txBody>
          <a:bodyPr wrap="none" rtlCol="0">
            <a:spAutoFit/>
          </a:bodyPr>
          <a:lstStyle/>
          <a:p>
            <a:r>
              <a:rPr kumimoji="1" lang="en-US" altLang="ja-JP" sz="1200">
                <a:solidFill>
                  <a:srgbClr val="7030A0"/>
                </a:solidFill>
              </a:rPr>
              <a:t>]</a:t>
            </a:r>
            <a:endParaRPr kumimoji="1" lang="ja-JP" altLang="en-US" sz="1200">
              <a:solidFill>
                <a:srgbClr val="7030A0"/>
              </a:solidFill>
            </a:endParaRPr>
          </a:p>
        </p:txBody>
      </p:sp>
      <p:cxnSp>
        <p:nvCxnSpPr>
          <p:cNvPr id="55" name="直線コネクタ 54">
            <a:extLst>
              <a:ext uri="{FF2B5EF4-FFF2-40B4-BE49-F238E27FC236}">
                <a16:creationId xmlns:a16="http://schemas.microsoft.com/office/drawing/2014/main" id="{EE309593-FA45-A791-E44F-2710C7467BE9}"/>
              </a:ext>
            </a:extLst>
          </p:cNvPr>
          <p:cNvCxnSpPr>
            <a:cxnSpLocks/>
          </p:cNvCxnSpPr>
          <p:nvPr/>
        </p:nvCxnSpPr>
        <p:spPr>
          <a:xfrm flipV="1">
            <a:off x="9375467" y="1129313"/>
            <a:ext cx="340348" cy="282292"/>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 name="直線コネクタ 1">
            <a:extLst>
              <a:ext uri="{FF2B5EF4-FFF2-40B4-BE49-F238E27FC236}">
                <a16:creationId xmlns:a16="http://schemas.microsoft.com/office/drawing/2014/main" id="{C0471E93-C19A-1D09-F246-0A816F03F8FA}"/>
              </a:ext>
            </a:extLst>
          </p:cNvPr>
          <p:cNvCxnSpPr>
            <a:cxnSpLocks/>
          </p:cNvCxnSpPr>
          <p:nvPr/>
        </p:nvCxnSpPr>
        <p:spPr>
          <a:xfrm flipV="1">
            <a:off x="8127675" y="2743968"/>
            <a:ext cx="145440" cy="415251"/>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11775F6-1987-FE54-1102-8FAF4542E399}"/>
              </a:ext>
            </a:extLst>
          </p:cNvPr>
          <p:cNvSpPr txBox="1"/>
          <p:nvPr/>
        </p:nvSpPr>
        <p:spPr>
          <a:xfrm>
            <a:off x="7941537" y="3087106"/>
            <a:ext cx="193557" cy="246221"/>
          </a:xfrm>
          <a:prstGeom prst="rect">
            <a:avLst/>
          </a:prstGeom>
          <a:noFill/>
        </p:spPr>
        <p:txBody>
          <a:bodyPr wrap="square" rtlCol="0">
            <a:spAutoFit/>
          </a:bodyPr>
          <a:lstStyle/>
          <a:p>
            <a:r>
              <a:rPr kumimoji="1" lang="ja-JP" altLang="en-US" sz="1000" b="1">
                <a:solidFill>
                  <a:schemeClr val="accent4"/>
                </a:solidFill>
              </a:rPr>
              <a:t>⑤</a:t>
            </a:r>
          </a:p>
        </p:txBody>
      </p:sp>
      <p:pic>
        <p:nvPicPr>
          <p:cNvPr id="28" name="図 27">
            <a:extLst>
              <a:ext uri="{FF2B5EF4-FFF2-40B4-BE49-F238E27FC236}">
                <a16:creationId xmlns:a16="http://schemas.microsoft.com/office/drawing/2014/main" id="{E3FFD6C1-07F7-E691-EA77-5E76295A456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97412" y="1105821"/>
            <a:ext cx="362759" cy="438666"/>
          </a:xfrm>
          <a:prstGeom prst="rect">
            <a:avLst/>
          </a:prstGeom>
        </p:spPr>
      </p:pic>
      <p:sp>
        <p:nvSpPr>
          <p:cNvPr id="29" name="テキスト ボックス 28">
            <a:extLst>
              <a:ext uri="{FF2B5EF4-FFF2-40B4-BE49-F238E27FC236}">
                <a16:creationId xmlns:a16="http://schemas.microsoft.com/office/drawing/2014/main" id="{C22A976C-8369-CFDE-B15D-C92ADA2630D6}"/>
              </a:ext>
            </a:extLst>
          </p:cNvPr>
          <p:cNvSpPr txBox="1"/>
          <p:nvPr/>
        </p:nvSpPr>
        <p:spPr>
          <a:xfrm>
            <a:off x="10231797" y="1024297"/>
            <a:ext cx="2499324" cy="830997"/>
          </a:xfrm>
          <a:prstGeom prst="rect">
            <a:avLst/>
          </a:prstGeom>
          <a:noFill/>
          <a:ln>
            <a:noFill/>
          </a:ln>
        </p:spPr>
        <p:txBody>
          <a:bodyPr wrap="square" rtlCol="0">
            <a:spAutoFit/>
          </a:bodyPr>
          <a:lstStyle/>
          <a:p>
            <a:r>
              <a:rPr kumimoji="1" lang="en-US" altLang="ja-JP" sz="800" dirty="0"/>
              <a:t>Robot2</a:t>
            </a:r>
            <a:r>
              <a:rPr kumimoji="1" lang="ja-JP" altLang="en-US" sz="800" dirty="0"/>
              <a:t>は</a:t>
            </a:r>
            <a:r>
              <a:rPr kumimoji="1" lang="en-US" altLang="ja-JP" sz="800" dirty="0"/>
              <a:t>Robot1</a:t>
            </a:r>
            <a:r>
              <a:rPr kumimoji="1" lang="ja-JP" altLang="en-US" sz="800" dirty="0"/>
              <a:t>での反省を活かし</a:t>
            </a:r>
            <a:r>
              <a:rPr lang="en-US" altLang="ja-JP" sz="800" dirty="0">
                <a:solidFill>
                  <a:srgbClr val="00B050"/>
                </a:solidFill>
              </a:rPr>
              <a:t>MOT-IG-22-12V</a:t>
            </a:r>
            <a:r>
              <a:rPr lang="ja-JP" altLang="en-US" sz="800" dirty="0"/>
              <a:t>と</a:t>
            </a:r>
            <a:r>
              <a:rPr lang="en-US" altLang="ja-JP" sz="800" dirty="0">
                <a:solidFill>
                  <a:srgbClr val="00B050"/>
                </a:solidFill>
              </a:rPr>
              <a:t>GA25-370</a:t>
            </a:r>
            <a:r>
              <a:rPr lang="ja-JP" altLang="en-US" sz="800" dirty="0"/>
              <a:t>の２種類のモーター（通常時は</a:t>
            </a:r>
            <a:r>
              <a:rPr lang="en-US" altLang="ja-JP" sz="800" dirty="0">
                <a:solidFill>
                  <a:srgbClr val="00B050"/>
                </a:solidFill>
              </a:rPr>
              <a:t>MOT-IG-22-12V</a:t>
            </a:r>
            <a:r>
              <a:rPr lang="ja-JP" altLang="en-US" sz="800" dirty="0"/>
              <a:t>）を使用できるようにしました。緊急時にはどちらかのモーターに即交換が可能です。</a:t>
            </a:r>
            <a:endParaRPr lang="en-US" altLang="ja-JP" sz="800" dirty="0"/>
          </a:p>
          <a:p>
            <a:r>
              <a:rPr kumimoji="1" lang="ja-JP" altLang="en-US" sz="800" dirty="0">
                <a:solidFill>
                  <a:srgbClr val="FF0000"/>
                </a:solidFill>
              </a:rPr>
              <a:t>　　　　</a:t>
            </a:r>
            <a:r>
              <a:rPr kumimoji="1" lang="ja-JP" altLang="en-US" sz="800" dirty="0"/>
              <a:t>　　　　　　　　　　　　　　　　　　　　　　　　</a:t>
            </a:r>
            <a:endParaRPr kumimoji="1" lang="en-US" altLang="ja-JP" sz="800" dirty="0"/>
          </a:p>
          <a:p>
            <a:r>
              <a:rPr kumimoji="1" lang="ja-JP" altLang="en-US" sz="800" dirty="0"/>
              <a:t>　　　　　</a:t>
            </a:r>
          </a:p>
        </p:txBody>
      </p:sp>
      <p:pic>
        <p:nvPicPr>
          <p:cNvPr id="31" name="図 30">
            <a:extLst>
              <a:ext uri="{FF2B5EF4-FFF2-40B4-BE49-F238E27FC236}">
                <a16:creationId xmlns:a16="http://schemas.microsoft.com/office/drawing/2014/main" id="{8CC80F1B-B8F7-9F0C-03ED-F154214B9B3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7284282" y="4011914"/>
            <a:ext cx="607291" cy="797282"/>
          </a:xfrm>
          <a:prstGeom prst="rect">
            <a:avLst/>
          </a:prstGeom>
        </p:spPr>
      </p:pic>
      <p:sp>
        <p:nvSpPr>
          <p:cNvPr id="35" name="テキスト ボックス 34">
            <a:extLst>
              <a:ext uri="{FF2B5EF4-FFF2-40B4-BE49-F238E27FC236}">
                <a16:creationId xmlns:a16="http://schemas.microsoft.com/office/drawing/2014/main" id="{5A1EF654-A1B1-0506-F72D-ACB6B6110C9A}"/>
              </a:ext>
            </a:extLst>
          </p:cNvPr>
          <p:cNvSpPr txBox="1"/>
          <p:nvPr/>
        </p:nvSpPr>
        <p:spPr>
          <a:xfrm>
            <a:off x="6944332" y="4296522"/>
            <a:ext cx="684106" cy="276999"/>
          </a:xfrm>
          <a:prstGeom prst="rect">
            <a:avLst/>
          </a:prstGeom>
          <a:noFill/>
        </p:spPr>
        <p:txBody>
          <a:bodyPr wrap="square" rtlCol="0">
            <a:spAutoFit/>
          </a:bodyPr>
          <a:lstStyle/>
          <a:p>
            <a:r>
              <a:rPr kumimoji="1" lang="ja-JP" altLang="en-US" sz="600" b="1">
                <a:solidFill>
                  <a:srgbClr val="FF0000"/>
                </a:solidFill>
              </a:rPr>
              <a:t>画像</a:t>
            </a:r>
            <a:r>
              <a:rPr kumimoji="1" lang="en-US" altLang="ja-JP" sz="600" b="1">
                <a:solidFill>
                  <a:srgbClr val="FF0000"/>
                </a:solidFill>
              </a:rPr>
              <a:t>Ⅲ</a:t>
            </a:r>
          </a:p>
          <a:p>
            <a:r>
              <a:rPr kumimoji="1" lang="ja-JP" altLang="en-US" sz="600" b="1">
                <a:solidFill>
                  <a:srgbClr val="FF0000"/>
                </a:solidFill>
              </a:rPr>
              <a:t>　</a:t>
            </a:r>
            <a:endParaRPr kumimoji="1" lang="ja-JP" altLang="en-US" sz="600"/>
          </a:p>
        </p:txBody>
      </p:sp>
      <p:sp>
        <p:nvSpPr>
          <p:cNvPr id="38" name="テキスト ボックス 37">
            <a:extLst>
              <a:ext uri="{FF2B5EF4-FFF2-40B4-BE49-F238E27FC236}">
                <a16:creationId xmlns:a16="http://schemas.microsoft.com/office/drawing/2014/main" id="{74D8787D-92BE-A64B-69E1-462B0F9E812A}"/>
              </a:ext>
            </a:extLst>
          </p:cNvPr>
          <p:cNvSpPr txBox="1"/>
          <p:nvPr/>
        </p:nvSpPr>
        <p:spPr>
          <a:xfrm>
            <a:off x="7392701" y="1541577"/>
            <a:ext cx="433397" cy="184666"/>
          </a:xfrm>
          <a:prstGeom prst="rect">
            <a:avLst/>
          </a:prstGeom>
          <a:noFill/>
        </p:spPr>
        <p:txBody>
          <a:bodyPr wrap="square" rtlCol="0">
            <a:spAutoFit/>
          </a:bodyPr>
          <a:lstStyle/>
          <a:p>
            <a:r>
              <a:rPr kumimoji="1" lang="ja-JP" altLang="en-US" sz="600" b="1">
                <a:solidFill>
                  <a:srgbClr val="FF0000"/>
                </a:solidFill>
              </a:rPr>
              <a:t>画像</a:t>
            </a:r>
            <a:r>
              <a:rPr kumimoji="1" lang="en-US" altLang="ja-JP" sz="600" b="1">
                <a:solidFill>
                  <a:srgbClr val="FF0000"/>
                </a:solidFill>
              </a:rPr>
              <a:t>Ⅰ</a:t>
            </a:r>
            <a:endParaRPr kumimoji="1" lang="ja-JP" altLang="en-US" sz="600" b="1">
              <a:solidFill>
                <a:srgbClr val="FF0000"/>
              </a:solidFill>
            </a:endParaRPr>
          </a:p>
        </p:txBody>
      </p:sp>
      <p:pic>
        <p:nvPicPr>
          <p:cNvPr id="43" name="図 42">
            <a:extLst>
              <a:ext uri="{FF2B5EF4-FFF2-40B4-BE49-F238E27FC236}">
                <a16:creationId xmlns:a16="http://schemas.microsoft.com/office/drawing/2014/main" id="{B121EE92-239B-FC0F-9569-85A2CFB45B6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25557" y="1637439"/>
            <a:ext cx="754215" cy="600919"/>
          </a:xfrm>
          <a:prstGeom prst="rect">
            <a:avLst/>
          </a:prstGeom>
        </p:spPr>
      </p:pic>
      <p:sp>
        <p:nvSpPr>
          <p:cNvPr id="46" name="テキスト ボックス 45">
            <a:extLst>
              <a:ext uri="{FF2B5EF4-FFF2-40B4-BE49-F238E27FC236}">
                <a16:creationId xmlns:a16="http://schemas.microsoft.com/office/drawing/2014/main" id="{2A91888E-83A9-471A-B997-1C6ADCF389E2}"/>
              </a:ext>
            </a:extLst>
          </p:cNvPr>
          <p:cNvSpPr txBox="1"/>
          <p:nvPr/>
        </p:nvSpPr>
        <p:spPr>
          <a:xfrm>
            <a:off x="7375191" y="2143010"/>
            <a:ext cx="433397" cy="184666"/>
          </a:xfrm>
          <a:prstGeom prst="rect">
            <a:avLst/>
          </a:prstGeom>
          <a:noFill/>
        </p:spPr>
        <p:txBody>
          <a:bodyPr wrap="square" rtlCol="0">
            <a:spAutoFit/>
          </a:bodyPr>
          <a:lstStyle/>
          <a:p>
            <a:r>
              <a:rPr kumimoji="1" lang="ja-JP" altLang="en-US" sz="600" b="1" dirty="0">
                <a:solidFill>
                  <a:srgbClr val="FF0000"/>
                </a:solidFill>
              </a:rPr>
              <a:t>画像</a:t>
            </a:r>
            <a:r>
              <a:rPr kumimoji="1" lang="en-US" altLang="ja-JP" sz="600" b="1" dirty="0">
                <a:solidFill>
                  <a:srgbClr val="FF0000"/>
                </a:solidFill>
              </a:rPr>
              <a:t>Ⅱ</a:t>
            </a:r>
            <a:endParaRPr kumimoji="1" lang="ja-JP" altLang="en-US" sz="600" b="1" dirty="0">
              <a:solidFill>
                <a:srgbClr val="FF0000"/>
              </a:solidFill>
            </a:endParaRPr>
          </a:p>
        </p:txBody>
      </p:sp>
      <p:sp>
        <p:nvSpPr>
          <p:cNvPr id="51" name="テキスト ボックス 50">
            <a:extLst>
              <a:ext uri="{FF2B5EF4-FFF2-40B4-BE49-F238E27FC236}">
                <a16:creationId xmlns:a16="http://schemas.microsoft.com/office/drawing/2014/main" id="{104DBD1D-7A25-07D6-8711-73893F0F798E}"/>
              </a:ext>
            </a:extLst>
          </p:cNvPr>
          <p:cNvSpPr txBox="1"/>
          <p:nvPr/>
        </p:nvSpPr>
        <p:spPr>
          <a:xfrm>
            <a:off x="7675660" y="3399867"/>
            <a:ext cx="2656496" cy="246221"/>
          </a:xfrm>
          <a:prstGeom prst="rect">
            <a:avLst/>
          </a:prstGeom>
          <a:noFill/>
        </p:spPr>
        <p:txBody>
          <a:bodyPr wrap="none" rtlCol="0">
            <a:spAutoFit/>
          </a:bodyPr>
          <a:lstStyle/>
          <a:p>
            <a:r>
              <a:rPr kumimoji="1" lang="ja-JP" altLang="en-US" sz="1000" b="1" dirty="0">
                <a:solidFill>
                  <a:schemeClr val="accent1"/>
                </a:solidFill>
              </a:rPr>
              <a:t>②</a:t>
            </a:r>
            <a:r>
              <a:rPr kumimoji="1" lang="en-US" altLang="ja-JP" sz="1000" b="1" dirty="0">
                <a:solidFill>
                  <a:schemeClr val="accent1"/>
                </a:solidFill>
              </a:rPr>
              <a:t>:</a:t>
            </a:r>
            <a:r>
              <a:rPr kumimoji="1" lang="ja-JP" altLang="en-US" sz="1000" b="1" dirty="0">
                <a:solidFill>
                  <a:schemeClr val="accent1"/>
                </a:solidFill>
              </a:rPr>
              <a:t>センサー素子の分離によるコストの削減</a:t>
            </a:r>
          </a:p>
        </p:txBody>
      </p:sp>
      <p:sp>
        <p:nvSpPr>
          <p:cNvPr id="58" name="テキスト ボックス 57">
            <a:extLst>
              <a:ext uri="{FF2B5EF4-FFF2-40B4-BE49-F238E27FC236}">
                <a16:creationId xmlns:a16="http://schemas.microsoft.com/office/drawing/2014/main" id="{3233FBAE-4A3A-2E64-E846-EA9CC1ABE002}"/>
              </a:ext>
            </a:extLst>
          </p:cNvPr>
          <p:cNvSpPr txBox="1"/>
          <p:nvPr/>
        </p:nvSpPr>
        <p:spPr>
          <a:xfrm>
            <a:off x="7858759" y="3617663"/>
            <a:ext cx="2005777" cy="830997"/>
          </a:xfrm>
          <a:prstGeom prst="rect">
            <a:avLst/>
          </a:prstGeom>
          <a:noFill/>
          <a:ln>
            <a:noFill/>
          </a:ln>
        </p:spPr>
        <p:txBody>
          <a:bodyPr wrap="square" rtlCol="0">
            <a:spAutoFit/>
          </a:bodyPr>
          <a:lstStyle/>
          <a:p>
            <a:r>
              <a:rPr kumimoji="1" lang="ja-JP" altLang="en-US" sz="800"/>
              <a:t>ボールセンサー基板に直接センサーをはんだ付けするのではなく、</a:t>
            </a:r>
            <a:r>
              <a:rPr kumimoji="1" lang="ja-JP" altLang="en-US" sz="800">
                <a:solidFill>
                  <a:schemeClr val="accent1"/>
                </a:solidFill>
              </a:rPr>
              <a:t>低ピンソケットをつけてそこにセンサーを挿す</a:t>
            </a:r>
            <a:r>
              <a:rPr kumimoji="1" lang="ja-JP" altLang="en-US" sz="800"/>
              <a:t>ことで大幅なコスト削減と迅速な交換が可能になりました。　　　　　　　</a:t>
            </a:r>
            <a:endParaRPr kumimoji="1" lang="en-US" altLang="ja-JP" sz="800"/>
          </a:p>
          <a:p>
            <a:r>
              <a:rPr kumimoji="1" lang="ja-JP" altLang="en-US" sz="800"/>
              <a:t>　　　　　</a:t>
            </a:r>
          </a:p>
        </p:txBody>
      </p:sp>
      <p:pic>
        <p:nvPicPr>
          <p:cNvPr id="68" name="図 67">
            <a:extLst>
              <a:ext uri="{FF2B5EF4-FFF2-40B4-BE49-F238E27FC236}">
                <a16:creationId xmlns:a16="http://schemas.microsoft.com/office/drawing/2014/main" id="{7F1ACAC4-D2E3-4016-B5A7-41F84946964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967785" y="4186752"/>
            <a:ext cx="943212" cy="455208"/>
          </a:xfrm>
          <a:prstGeom prst="rect">
            <a:avLst/>
          </a:prstGeom>
        </p:spPr>
      </p:pic>
      <p:sp>
        <p:nvSpPr>
          <p:cNvPr id="73" name="テキスト ボックス 72">
            <a:extLst>
              <a:ext uri="{FF2B5EF4-FFF2-40B4-BE49-F238E27FC236}">
                <a16:creationId xmlns:a16="http://schemas.microsoft.com/office/drawing/2014/main" id="{F9D80B2A-61A0-4C5E-FCBB-486565451AC4}"/>
              </a:ext>
            </a:extLst>
          </p:cNvPr>
          <p:cNvSpPr txBox="1"/>
          <p:nvPr/>
        </p:nvSpPr>
        <p:spPr>
          <a:xfrm>
            <a:off x="8413135" y="653133"/>
            <a:ext cx="706902" cy="246221"/>
          </a:xfrm>
          <a:prstGeom prst="rect">
            <a:avLst/>
          </a:prstGeom>
          <a:noFill/>
        </p:spPr>
        <p:txBody>
          <a:bodyPr wrap="square" rtlCol="0">
            <a:spAutoFit/>
          </a:bodyPr>
          <a:lstStyle/>
          <a:p>
            <a:r>
              <a:rPr kumimoji="1" lang="ja-JP" altLang="en-US" sz="1000" b="1" dirty="0"/>
              <a:t>前方</a:t>
            </a:r>
          </a:p>
        </p:txBody>
      </p:sp>
      <p:sp>
        <p:nvSpPr>
          <p:cNvPr id="75" name="テキスト ボックス 74">
            <a:extLst>
              <a:ext uri="{FF2B5EF4-FFF2-40B4-BE49-F238E27FC236}">
                <a16:creationId xmlns:a16="http://schemas.microsoft.com/office/drawing/2014/main" id="{135F70AD-0EE9-97E6-B8C3-8E70E8354625}"/>
              </a:ext>
            </a:extLst>
          </p:cNvPr>
          <p:cNvSpPr txBox="1"/>
          <p:nvPr/>
        </p:nvSpPr>
        <p:spPr>
          <a:xfrm>
            <a:off x="9594726" y="972469"/>
            <a:ext cx="193557" cy="246221"/>
          </a:xfrm>
          <a:prstGeom prst="rect">
            <a:avLst/>
          </a:prstGeom>
          <a:noFill/>
        </p:spPr>
        <p:txBody>
          <a:bodyPr wrap="square" rtlCol="0">
            <a:spAutoFit/>
          </a:bodyPr>
          <a:lstStyle/>
          <a:p>
            <a:r>
              <a:rPr kumimoji="1" lang="ja-JP" altLang="en-US" sz="1000" b="1">
                <a:solidFill>
                  <a:srgbClr val="7030A0"/>
                </a:solidFill>
              </a:rPr>
              <a:t>④</a:t>
            </a:r>
          </a:p>
        </p:txBody>
      </p:sp>
      <p:sp>
        <p:nvSpPr>
          <p:cNvPr id="76" name="テキスト ボックス 75">
            <a:extLst>
              <a:ext uri="{FF2B5EF4-FFF2-40B4-BE49-F238E27FC236}">
                <a16:creationId xmlns:a16="http://schemas.microsoft.com/office/drawing/2014/main" id="{5D6A70F0-632F-5145-07C5-B0BC88A828B0}"/>
              </a:ext>
            </a:extLst>
          </p:cNvPr>
          <p:cNvSpPr txBox="1"/>
          <p:nvPr/>
        </p:nvSpPr>
        <p:spPr>
          <a:xfrm>
            <a:off x="8875937" y="4479124"/>
            <a:ext cx="684106" cy="184666"/>
          </a:xfrm>
          <a:prstGeom prst="rect">
            <a:avLst/>
          </a:prstGeom>
          <a:noFill/>
        </p:spPr>
        <p:txBody>
          <a:bodyPr wrap="square" rtlCol="0">
            <a:spAutoFit/>
          </a:bodyPr>
          <a:lstStyle/>
          <a:p>
            <a:r>
              <a:rPr kumimoji="1" lang="ja-JP" altLang="en-US" sz="600" b="1" dirty="0">
                <a:solidFill>
                  <a:schemeClr val="accent1"/>
                </a:solidFill>
              </a:rPr>
              <a:t>画像</a:t>
            </a:r>
            <a:r>
              <a:rPr kumimoji="1" lang="en-US" altLang="ja-JP" sz="600" b="1" dirty="0">
                <a:solidFill>
                  <a:schemeClr val="accent1"/>
                </a:solidFill>
              </a:rPr>
              <a:t>Ⅳ</a:t>
            </a:r>
            <a:endParaRPr kumimoji="1" lang="ja-JP" altLang="en-US" sz="600" b="1" dirty="0">
              <a:solidFill>
                <a:schemeClr val="accent1"/>
              </a:solidFill>
            </a:endParaRPr>
          </a:p>
        </p:txBody>
      </p:sp>
      <p:sp>
        <p:nvSpPr>
          <p:cNvPr id="26" name="テキスト ボックス 25">
            <a:extLst>
              <a:ext uri="{FF2B5EF4-FFF2-40B4-BE49-F238E27FC236}">
                <a16:creationId xmlns:a16="http://schemas.microsoft.com/office/drawing/2014/main" id="{9AAB4030-C550-5AAB-D969-C427E70DDEAB}"/>
              </a:ext>
            </a:extLst>
          </p:cNvPr>
          <p:cNvSpPr txBox="1"/>
          <p:nvPr/>
        </p:nvSpPr>
        <p:spPr>
          <a:xfrm>
            <a:off x="6000862" y="4397813"/>
            <a:ext cx="1415772" cy="276999"/>
          </a:xfrm>
          <a:prstGeom prst="rect">
            <a:avLst/>
          </a:prstGeom>
          <a:noFill/>
        </p:spPr>
        <p:txBody>
          <a:bodyPr wrap="none" rtlCol="0">
            <a:spAutoFit/>
          </a:bodyPr>
          <a:lstStyle/>
          <a:p>
            <a:r>
              <a:rPr kumimoji="1" lang="en-US" altLang="ja-JP" sz="600"/>
              <a:t>※</a:t>
            </a:r>
            <a:r>
              <a:rPr kumimoji="1" lang="ja-JP" altLang="en-US" sz="600">
                <a:solidFill>
                  <a:srgbClr val="FF0000"/>
                </a:solidFill>
              </a:rPr>
              <a:t>ボールキャッチメス（上部２つ）</a:t>
            </a:r>
            <a:endParaRPr kumimoji="1" lang="en-US" altLang="ja-JP" sz="600">
              <a:solidFill>
                <a:srgbClr val="FF0000"/>
              </a:solidFill>
            </a:endParaRPr>
          </a:p>
          <a:p>
            <a:r>
              <a:rPr kumimoji="1" lang="ja-JP" altLang="en-US" sz="600">
                <a:solidFill>
                  <a:srgbClr val="FF0000"/>
                </a:solidFill>
              </a:rPr>
              <a:t>　　　　　　　　</a:t>
            </a:r>
            <a:r>
              <a:rPr kumimoji="1" lang="ja-JP" altLang="en-US" sz="600"/>
              <a:t>は本体に設置</a:t>
            </a:r>
          </a:p>
        </p:txBody>
      </p:sp>
      <p:sp>
        <p:nvSpPr>
          <p:cNvPr id="30" name="テキスト ボックス 29">
            <a:extLst>
              <a:ext uri="{FF2B5EF4-FFF2-40B4-BE49-F238E27FC236}">
                <a16:creationId xmlns:a16="http://schemas.microsoft.com/office/drawing/2014/main" id="{BE03651E-1CC0-AD86-9F82-287199FC7FA2}"/>
              </a:ext>
            </a:extLst>
          </p:cNvPr>
          <p:cNvSpPr txBox="1"/>
          <p:nvPr/>
        </p:nvSpPr>
        <p:spPr>
          <a:xfrm>
            <a:off x="10106084" y="886251"/>
            <a:ext cx="1758815" cy="246221"/>
          </a:xfrm>
          <a:prstGeom prst="rect">
            <a:avLst/>
          </a:prstGeom>
          <a:noFill/>
        </p:spPr>
        <p:txBody>
          <a:bodyPr wrap="none" rtlCol="0">
            <a:spAutoFit/>
          </a:bodyPr>
          <a:lstStyle/>
          <a:p>
            <a:r>
              <a:rPr kumimoji="1" lang="ja-JP" altLang="en-US" sz="1000" b="1">
                <a:solidFill>
                  <a:srgbClr val="00B050"/>
                </a:solidFill>
              </a:rPr>
              <a:t>③</a:t>
            </a:r>
            <a:r>
              <a:rPr kumimoji="1" lang="en-US" altLang="ja-JP" sz="1000" b="1">
                <a:solidFill>
                  <a:srgbClr val="00B050"/>
                </a:solidFill>
              </a:rPr>
              <a:t>:</a:t>
            </a:r>
            <a:r>
              <a:rPr kumimoji="1" lang="ja-JP" altLang="en-US" sz="1000" b="1">
                <a:solidFill>
                  <a:srgbClr val="00B050"/>
                </a:solidFill>
              </a:rPr>
              <a:t>２種類のモーターに対応</a:t>
            </a:r>
            <a:endParaRPr kumimoji="1" lang="ja-JP" altLang="en-US" sz="1000" b="1">
              <a:solidFill>
                <a:schemeClr val="accent2"/>
              </a:solidFill>
            </a:endParaRPr>
          </a:p>
        </p:txBody>
      </p:sp>
      <p:pic>
        <p:nvPicPr>
          <p:cNvPr id="59" name="図 58">
            <a:extLst>
              <a:ext uri="{FF2B5EF4-FFF2-40B4-BE49-F238E27FC236}">
                <a16:creationId xmlns:a16="http://schemas.microsoft.com/office/drawing/2014/main" id="{44CD66D3-F060-061C-2513-0DFBE0A2CB4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562230" y="1515581"/>
            <a:ext cx="514163" cy="360000"/>
          </a:xfrm>
          <a:prstGeom prst="rect">
            <a:avLst/>
          </a:prstGeom>
        </p:spPr>
      </p:pic>
      <p:pic>
        <p:nvPicPr>
          <p:cNvPr id="61" name="図 60">
            <a:extLst>
              <a:ext uri="{FF2B5EF4-FFF2-40B4-BE49-F238E27FC236}">
                <a16:creationId xmlns:a16="http://schemas.microsoft.com/office/drawing/2014/main" id="{2BB02C5E-DD49-C000-A11F-E9DD722F058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113692" y="1536008"/>
            <a:ext cx="422473" cy="360000"/>
          </a:xfrm>
          <a:prstGeom prst="rect">
            <a:avLst/>
          </a:prstGeom>
        </p:spPr>
      </p:pic>
      <p:sp>
        <p:nvSpPr>
          <p:cNvPr id="62" name="二等辺三角形 61">
            <a:extLst>
              <a:ext uri="{FF2B5EF4-FFF2-40B4-BE49-F238E27FC236}">
                <a16:creationId xmlns:a16="http://schemas.microsoft.com/office/drawing/2014/main" id="{2C1DED3F-0E9F-3BA1-A133-C0017EF03A94}"/>
              </a:ext>
            </a:extLst>
          </p:cNvPr>
          <p:cNvSpPr/>
          <p:nvPr/>
        </p:nvSpPr>
        <p:spPr>
          <a:xfrm rot="5400000">
            <a:off x="10584575" y="1705767"/>
            <a:ext cx="45719" cy="45719"/>
          </a:xfrm>
          <a:prstGeom prst="triangl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63" name="テキスト ボックス 62">
            <a:extLst>
              <a:ext uri="{FF2B5EF4-FFF2-40B4-BE49-F238E27FC236}">
                <a16:creationId xmlns:a16="http://schemas.microsoft.com/office/drawing/2014/main" id="{F9478140-FAAF-13DE-20DC-30503240567D}"/>
              </a:ext>
            </a:extLst>
          </p:cNvPr>
          <p:cNvSpPr txBox="1"/>
          <p:nvPr/>
        </p:nvSpPr>
        <p:spPr>
          <a:xfrm>
            <a:off x="10175197" y="1551749"/>
            <a:ext cx="835965" cy="323165"/>
          </a:xfrm>
          <a:prstGeom prst="rect">
            <a:avLst/>
          </a:prstGeom>
          <a:noFill/>
        </p:spPr>
        <p:txBody>
          <a:bodyPr wrap="square" rtlCol="0">
            <a:spAutoFit/>
          </a:bodyPr>
          <a:lstStyle/>
          <a:p>
            <a:r>
              <a:rPr kumimoji="1" lang="ja-JP" altLang="en-US" sz="500" b="1" u="sng"/>
              <a:t>２種類の</a:t>
            </a:r>
            <a:endParaRPr kumimoji="1" lang="en-US" altLang="ja-JP" sz="500" b="1" u="sng"/>
          </a:p>
          <a:p>
            <a:r>
              <a:rPr kumimoji="1" lang="ja-JP" altLang="en-US" sz="500" b="1" u="sng"/>
              <a:t>モーター</a:t>
            </a:r>
            <a:endParaRPr kumimoji="1" lang="en-US" altLang="ja-JP" sz="500" b="1" u="sng"/>
          </a:p>
          <a:p>
            <a:r>
              <a:rPr kumimoji="1" lang="ja-JP" altLang="en-US" sz="500" b="1" u="sng"/>
              <a:t>のマウント</a:t>
            </a:r>
          </a:p>
        </p:txBody>
      </p:sp>
      <p:sp>
        <p:nvSpPr>
          <p:cNvPr id="64" name="テキスト ボックス 63">
            <a:extLst>
              <a:ext uri="{FF2B5EF4-FFF2-40B4-BE49-F238E27FC236}">
                <a16:creationId xmlns:a16="http://schemas.microsoft.com/office/drawing/2014/main" id="{4DA418A5-FA74-2330-C3F9-D32BFB2D6B3F}"/>
              </a:ext>
            </a:extLst>
          </p:cNvPr>
          <p:cNvSpPr txBox="1"/>
          <p:nvPr/>
        </p:nvSpPr>
        <p:spPr>
          <a:xfrm>
            <a:off x="10495556" y="1800349"/>
            <a:ext cx="835965" cy="169277"/>
          </a:xfrm>
          <a:prstGeom prst="rect">
            <a:avLst/>
          </a:prstGeom>
          <a:noFill/>
        </p:spPr>
        <p:txBody>
          <a:bodyPr wrap="square" rtlCol="0">
            <a:spAutoFit/>
          </a:bodyPr>
          <a:lstStyle/>
          <a:p>
            <a:r>
              <a:rPr lang="en-US" altLang="ja-JP" sz="500">
                <a:solidFill>
                  <a:srgbClr val="00B050"/>
                </a:solidFill>
              </a:rPr>
              <a:t>MOT-IG-22-12V</a:t>
            </a:r>
            <a:endParaRPr kumimoji="1" lang="ja-JP" altLang="en-US" sz="300" b="1" u="sng"/>
          </a:p>
        </p:txBody>
      </p:sp>
      <p:sp>
        <p:nvSpPr>
          <p:cNvPr id="65" name="テキスト ボックス 64">
            <a:extLst>
              <a:ext uri="{FF2B5EF4-FFF2-40B4-BE49-F238E27FC236}">
                <a16:creationId xmlns:a16="http://schemas.microsoft.com/office/drawing/2014/main" id="{02FF61CD-C1EF-352F-D8F7-9E2F5B7E0D90}"/>
              </a:ext>
            </a:extLst>
          </p:cNvPr>
          <p:cNvSpPr txBox="1"/>
          <p:nvPr/>
        </p:nvSpPr>
        <p:spPr>
          <a:xfrm>
            <a:off x="11035016" y="1797970"/>
            <a:ext cx="835965" cy="169277"/>
          </a:xfrm>
          <a:prstGeom prst="rect">
            <a:avLst/>
          </a:prstGeom>
          <a:noFill/>
        </p:spPr>
        <p:txBody>
          <a:bodyPr wrap="square" rtlCol="0">
            <a:spAutoFit/>
          </a:bodyPr>
          <a:lstStyle/>
          <a:p>
            <a:r>
              <a:rPr lang="en-US" altLang="ja-JP" sz="500">
                <a:solidFill>
                  <a:srgbClr val="00B050"/>
                </a:solidFill>
              </a:rPr>
              <a:t>    GA25-370</a:t>
            </a:r>
            <a:endParaRPr kumimoji="1" lang="ja-JP" altLang="en-US" sz="300" b="1" u="sng"/>
          </a:p>
        </p:txBody>
      </p:sp>
      <p:sp>
        <p:nvSpPr>
          <p:cNvPr id="69" name="二等辺三角形 68">
            <a:extLst>
              <a:ext uri="{FF2B5EF4-FFF2-40B4-BE49-F238E27FC236}">
                <a16:creationId xmlns:a16="http://schemas.microsoft.com/office/drawing/2014/main" id="{67F2B9D2-A79D-6C0C-1EFF-B1CF0C30DFF5}"/>
              </a:ext>
            </a:extLst>
          </p:cNvPr>
          <p:cNvSpPr/>
          <p:nvPr/>
        </p:nvSpPr>
        <p:spPr>
          <a:xfrm rot="5400000">
            <a:off x="11512628" y="1688030"/>
            <a:ext cx="132676" cy="85605"/>
          </a:xfrm>
          <a:prstGeom prst="triangl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71" name="テキスト ボックス 70">
            <a:extLst>
              <a:ext uri="{FF2B5EF4-FFF2-40B4-BE49-F238E27FC236}">
                <a16:creationId xmlns:a16="http://schemas.microsoft.com/office/drawing/2014/main" id="{DFC8FB9D-C9E8-5F1C-A95C-E22BC881749A}"/>
              </a:ext>
            </a:extLst>
          </p:cNvPr>
          <p:cNvSpPr txBox="1"/>
          <p:nvPr/>
        </p:nvSpPr>
        <p:spPr>
          <a:xfrm>
            <a:off x="11595860" y="1571752"/>
            <a:ext cx="1135260" cy="323165"/>
          </a:xfrm>
          <a:prstGeom prst="rect">
            <a:avLst/>
          </a:prstGeom>
          <a:noFill/>
        </p:spPr>
        <p:txBody>
          <a:bodyPr wrap="square" rtlCol="0">
            <a:spAutoFit/>
          </a:bodyPr>
          <a:lstStyle/>
          <a:p>
            <a:r>
              <a:rPr kumimoji="1" lang="ja-JP" altLang="en-US" sz="500" b="1"/>
              <a:t>ネジ穴の位置を揃え、本体との干渉を対策することで２種類のモーターの使用が可能</a:t>
            </a:r>
          </a:p>
        </p:txBody>
      </p:sp>
      <p:pic>
        <p:nvPicPr>
          <p:cNvPr id="7" name="図 6">
            <a:extLst>
              <a:ext uri="{FF2B5EF4-FFF2-40B4-BE49-F238E27FC236}">
                <a16:creationId xmlns:a16="http://schemas.microsoft.com/office/drawing/2014/main" id="{2AEED4E0-AEAC-BF6B-715D-CFAED4D9CF34}"/>
              </a:ext>
            </a:extLst>
          </p:cNvPr>
          <p:cNvPicPr>
            <a:picLocks noChangeAspect="1"/>
          </p:cNvPicPr>
          <p:nvPr/>
        </p:nvPicPr>
        <p:blipFill>
          <a:blip r:embed="rId22">
            <a:extLst>
              <a:ext uri="{28A0092B-C50C-407E-A947-70E740481C1C}">
                <a14:useLocalDpi xmlns:a14="http://schemas.microsoft.com/office/drawing/2010/main" val="0"/>
              </a:ext>
            </a:extLst>
          </a:blip>
          <a:srcRect l="29466" t="11705" r="39398" b="2749"/>
          <a:stretch>
            <a:fillRect/>
          </a:stretch>
        </p:blipFill>
        <p:spPr>
          <a:xfrm>
            <a:off x="70223" y="26203"/>
            <a:ext cx="446925" cy="582638"/>
          </a:xfrm>
          <a:prstGeom prst="rect">
            <a:avLst/>
          </a:prstGeom>
          <a:solidFill>
            <a:schemeClr val="bg1">
              <a:alpha val="0"/>
            </a:schemeClr>
          </a:solidFill>
          <a:effectLst>
            <a:glow rad="127000">
              <a:schemeClr val="accent1">
                <a:alpha val="0"/>
              </a:schemeClr>
            </a:glow>
            <a:reflection stA="0" endPos="65000" dist="50800" dir="5400000" sy="-100000" algn="bl" rotWithShape="0"/>
            <a:softEdge rad="0"/>
          </a:effectLst>
        </p:spPr>
      </p:pic>
      <p:sp>
        <p:nvSpPr>
          <p:cNvPr id="6" name="テキスト ボックス 5">
            <a:extLst>
              <a:ext uri="{FF2B5EF4-FFF2-40B4-BE49-F238E27FC236}">
                <a16:creationId xmlns:a16="http://schemas.microsoft.com/office/drawing/2014/main" id="{B1E6FDB0-AB67-0B4B-E04A-E4220DFB8B3A}"/>
              </a:ext>
            </a:extLst>
          </p:cNvPr>
          <p:cNvSpPr txBox="1"/>
          <p:nvPr/>
        </p:nvSpPr>
        <p:spPr>
          <a:xfrm>
            <a:off x="1419294" y="397686"/>
            <a:ext cx="2957760" cy="246221"/>
          </a:xfrm>
          <a:prstGeom prst="rect">
            <a:avLst/>
          </a:prstGeom>
          <a:noFill/>
        </p:spPr>
        <p:txBody>
          <a:bodyPr wrap="square" lIns="91440" tIns="45720" rIns="91440" bIns="45720" rtlCol="0" anchor="t">
            <a:spAutoFit/>
          </a:bodyPr>
          <a:lstStyle/>
          <a:p>
            <a:r>
              <a:rPr kumimoji="1" lang="ja-JP" altLang="en-US" sz="1000" b="1">
                <a:latin typeface="HGPｺﾞｼｯｸM" panose="020B0600000000000000" pitchFamily="50" charset="-128"/>
                <a:ea typeface="HGPｺﾞｼｯｸM" panose="020B0600000000000000" pitchFamily="50" charset="-128"/>
              </a:rPr>
              <a:t>メンバー：松浦 悠真  中村 要  中野 宗  中村 晟乃</a:t>
            </a:r>
          </a:p>
        </p:txBody>
      </p:sp>
      <p:sp>
        <p:nvSpPr>
          <p:cNvPr id="33" name="テキスト ボックス 32">
            <a:extLst>
              <a:ext uri="{FF2B5EF4-FFF2-40B4-BE49-F238E27FC236}">
                <a16:creationId xmlns:a16="http://schemas.microsoft.com/office/drawing/2014/main" id="{E96B84B0-0606-36CA-3616-69FD1E0988FD}"/>
              </a:ext>
            </a:extLst>
          </p:cNvPr>
          <p:cNvSpPr txBox="1"/>
          <p:nvPr/>
        </p:nvSpPr>
        <p:spPr>
          <a:xfrm>
            <a:off x="4228065" y="144000"/>
            <a:ext cx="1616536" cy="279797"/>
          </a:xfrm>
          <a:prstGeom prst="rect">
            <a:avLst/>
          </a:prstGeom>
          <a:noFill/>
        </p:spPr>
        <p:txBody>
          <a:bodyPr wrap="square" rtlCol="0">
            <a:spAutoFit/>
          </a:bodyPr>
          <a:lstStyle/>
          <a:p>
            <a:r>
              <a:rPr lang="en-US" altLang="ja-JP" sz="1400" b="1">
                <a:solidFill>
                  <a:schemeClr val="accent2"/>
                </a:solidFill>
                <a:latin typeface="+mn-ea"/>
              </a:rPr>
              <a:t>Supported By</a:t>
            </a:r>
            <a:r>
              <a:rPr lang="en-US" altLang="ja-JP" sz="1400">
                <a:solidFill>
                  <a:schemeClr val="accent2"/>
                </a:solidFill>
                <a:latin typeface="+mn-ea"/>
              </a:rPr>
              <a:t> </a:t>
            </a:r>
          </a:p>
        </p:txBody>
      </p:sp>
      <p:pic>
        <p:nvPicPr>
          <p:cNvPr id="34" name="図 33" descr="ロゴ&#10;&#10;自動的に生成された説明">
            <a:extLst>
              <a:ext uri="{FF2B5EF4-FFF2-40B4-BE49-F238E27FC236}">
                <a16:creationId xmlns:a16="http://schemas.microsoft.com/office/drawing/2014/main" id="{97BC1DBD-42DA-DD3C-6E68-1D5301DB8A9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625054" y="71966"/>
            <a:ext cx="860098" cy="252352"/>
          </a:xfrm>
          <a:prstGeom prst="rect">
            <a:avLst/>
          </a:prstGeom>
        </p:spPr>
      </p:pic>
      <p:sp>
        <p:nvSpPr>
          <p:cNvPr id="47" name="テキスト ボックス 46">
            <a:extLst>
              <a:ext uri="{FF2B5EF4-FFF2-40B4-BE49-F238E27FC236}">
                <a16:creationId xmlns:a16="http://schemas.microsoft.com/office/drawing/2014/main" id="{4206B896-6240-2068-0553-BED09CFBFDF1}"/>
              </a:ext>
            </a:extLst>
          </p:cNvPr>
          <p:cNvSpPr txBox="1"/>
          <p:nvPr/>
        </p:nvSpPr>
        <p:spPr>
          <a:xfrm>
            <a:off x="11613448" y="144000"/>
            <a:ext cx="1283877" cy="246221"/>
          </a:xfrm>
          <a:prstGeom prst="rect">
            <a:avLst/>
          </a:prstGeom>
          <a:noFill/>
        </p:spPr>
        <p:txBody>
          <a:bodyPr wrap="square" rtlCol="0">
            <a:spAutoFit/>
          </a:bodyPr>
          <a:lstStyle/>
          <a:p>
            <a:r>
              <a:rPr kumimoji="1" lang="en-US" altLang="ja-JP" sz="1000" b="1">
                <a:ln w="0"/>
                <a:solidFill>
                  <a:schemeClr val="accent5"/>
                </a:solidFill>
                <a:effectLst>
                  <a:outerShdw blurRad="38100" dist="19050" dir="2700000" algn="tl" rotWithShape="0">
                    <a:schemeClr val="dk1">
                      <a:alpha val="40000"/>
                    </a:schemeClr>
                  </a:outerShdw>
                </a:effectLst>
              </a:rPr>
              <a:t>@takenokokiwami</a:t>
            </a:r>
            <a:endParaRPr kumimoji="1" lang="ja-JP" altLang="en-US" sz="1000" b="1">
              <a:ln w="0"/>
              <a:solidFill>
                <a:schemeClr val="accent5"/>
              </a:solidFill>
              <a:effectLst>
                <a:outerShdw blurRad="38100" dist="19050" dir="2700000" algn="tl" rotWithShape="0">
                  <a:schemeClr val="dk1">
                    <a:alpha val="40000"/>
                  </a:schemeClr>
                </a:outerShdw>
              </a:effectLst>
            </a:endParaRPr>
          </a:p>
        </p:txBody>
      </p:sp>
      <p:sp>
        <p:nvSpPr>
          <p:cNvPr id="48" name="テキスト ボックス 47">
            <a:extLst>
              <a:ext uri="{FF2B5EF4-FFF2-40B4-BE49-F238E27FC236}">
                <a16:creationId xmlns:a16="http://schemas.microsoft.com/office/drawing/2014/main" id="{38F14C3B-2FFE-2FEE-D514-D182F92BB2D8}"/>
              </a:ext>
            </a:extLst>
          </p:cNvPr>
          <p:cNvSpPr txBox="1"/>
          <p:nvPr/>
        </p:nvSpPr>
        <p:spPr>
          <a:xfrm>
            <a:off x="10777160" y="145495"/>
            <a:ext cx="1002092" cy="246221"/>
          </a:xfrm>
          <a:prstGeom prst="rect">
            <a:avLst/>
          </a:prstGeom>
          <a:noFill/>
        </p:spPr>
        <p:txBody>
          <a:bodyPr wrap="square" rtlCol="0">
            <a:spAutoFit/>
          </a:bodyPr>
          <a:lstStyle/>
          <a:p>
            <a:r>
              <a:rPr kumimoji="1" lang="en-US" altLang="ja-JP" sz="1000" b="1">
                <a:ln w="0"/>
                <a:solidFill>
                  <a:schemeClr val="accent5"/>
                </a:solidFill>
                <a:effectLst>
                  <a:outerShdw blurRad="38100" dist="19050" dir="2700000" algn="tl" rotWithShape="0">
                    <a:schemeClr val="dk1">
                      <a:alpha val="40000"/>
                    </a:schemeClr>
                  </a:outerShdw>
                </a:effectLst>
              </a:rPr>
              <a:t>@miso_soup_q</a:t>
            </a:r>
            <a:endParaRPr kumimoji="1" lang="ja-JP" altLang="en-US" sz="1000" b="1">
              <a:ln w="0"/>
              <a:solidFill>
                <a:schemeClr val="accent5"/>
              </a:solidFill>
              <a:effectLst>
                <a:outerShdw blurRad="38100" dist="19050" dir="2700000" algn="tl" rotWithShape="0">
                  <a:schemeClr val="dk1">
                    <a:alpha val="40000"/>
                  </a:schemeClr>
                </a:outerShdw>
              </a:effectLst>
            </a:endParaRPr>
          </a:p>
        </p:txBody>
      </p:sp>
      <p:sp>
        <p:nvSpPr>
          <p:cNvPr id="45" name="テキスト ボックス 44">
            <a:extLst>
              <a:ext uri="{FF2B5EF4-FFF2-40B4-BE49-F238E27FC236}">
                <a16:creationId xmlns:a16="http://schemas.microsoft.com/office/drawing/2014/main" id="{CAA2283E-A5D1-30B7-7C3A-E53846E7AA16}"/>
              </a:ext>
            </a:extLst>
          </p:cNvPr>
          <p:cNvSpPr txBox="1"/>
          <p:nvPr/>
        </p:nvSpPr>
        <p:spPr>
          <a:xfrm>
            <a:off x="10078780" y="157981"/>
            <a:ext cx="882239" cy="246221"/>
          </a:xfrm>
          <a:prstGeom prst="rect">
            <a:avLst/>
          </a:prstGeom>
          <a:noFill/>
        </p:spPr>
        <p:txBody>
          <a:bodyPr wrap="square" rtlCol="0">
            <a:spAutoFit/>
          </a:bodyPr>
          <a:lstStyle/>
          <a:p>
            <a:r>
              <a:rPr kumimoji="1" lang="en-US" altLang="ja-JP" sz="1000" b="1">
                <a:ln w="0"/>
                <a:solidFill>
                  <a:schemeClr val="accent5"/>
                </a:solidFill>
                <a:effectLst>
                  <a:outerShdw blurRad="38100" dist="19050" dir="2700000" algn="tl" rotWithShape="0">
                    <a:schemeClr val="dk1">
                      <a:alpha val="40000"/>
                    </a:schemeClr>
                  </a:outerShdw>
                </a:effectLst>
              </a:rPr>
              <a:t>@aka110823</a:t>
            </a:r>
            <a:endParaRPr kumimoji="1" lang="ja-JP" altLang="en-US" sz="1000" b="1">
              <a:ln w="0"/>
              <a:solidFill>
                <a:schemeClr val="accent5"/>
              </a:solidFill>
              <a:effectLst>
                <a:outerShdw blurRad="38100" dist="19050" dir="2700000" algn="tl" rotWithShape="0">
                  <a:schemeClr val="dk1">
                    <a:alpha val="40000"/>
                  </a:schemeClr>
                </a:outerShdw>
              </a:effectLst>
            </a:endParaRPr>
          </a:p>
        </p:txBody>
      </p:sp>
      <p:pic>
        <p:nvPicPr>
          <p:cNvPr id="80" name="図 79">
            <a:extLst>
              <a:ext uri="{FF2B5EF4-FFF2-40B4-BE49-F238E27FC236}">
                <a16:creationId xmlns:a16="http://schemas.microsoft.com/office/drawing/2014/main" id="{BC368F54-2823-5A97-F0AD-B0320451F97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544052" y="25717"/>
            <a:ext cx="881062" cy="517210"/>
          </a:xfrm>
          <a:prstGeom prst="rect">
            <a:avLst/>
          </a:prstGeom>
        </p:spPr>
      </p:pic>
      <p:sp>
        <p:nvSpPr>
          <p:cNvPr id="66" name="テキスト ボックス 65">
            <a:extLst>
              <a:ext uri="{FF2B5EF4-FFF2-40B4-BE49-F238E27FC236}">
                <a16:creationId xmlns:a16="http://schemas.microsoft.com/office/drawing/2014/main" id="{98AC6EE9-FF9B-6F2B-7375-2309F68F596C}"/>
              </a:ext>
            </a:extLst>
          </p:cNvPr>
          <p:cNvSpPr txBox="1"/>
          <p:nvPr/>
        </p:nvSpPr>
        <p:spPr>
          <a:xfrm>
            <a:off x="522870" y="70974"/>
            <a:ext cx="3177665" cy="461665"/>
          </a:xfrm>
          <a:prstGeom prst="rect">
            <a:avLst/>
          </a:prstGeom>
          <a:noFill/>
        </p:spPr>
        <p:txBody>
          <a:bodyPr wrap="square" rtlCol="0">
            <a:spAutoFit/>
          </a:bodyPr>
          <a:lstStyle/>
          <a:p>
            <a:r>
              <a:rPr kumimoji="1" lang="en-US" altLang="ja-JP" sz="2400" b="1" i="1" dirty="0">
                <a:latin typeface="Noto Sans JP Black" panose="020B0200000000000000" pitchFamily="50" charset="-128"/>
                <a:ea typeface="Noto Sans JP Black" panose="020B0200000000000000" pitchFamily="50" charset="-128"/>
              </a:rPr>
              <a:t>Munako_Amateras</a:t>
            </a:r>
            <a:endParaRPr kumimoji="1" lang="ja-JP" altLang="en-US" sz="2400" b="1" i="1" dirty="0">
              <a:latin typeface="Noto Sans JP Black" panose="020B0200000000000000" pitchFamily="50" charset="-128"/>
              <a:ea typeface="Noto Sans JP Black" panose="020B0200000000000000" pitchFamily="50" charset="-128"/>
            </a:endParaRPr>
          </a:p>
        </p:txBody>
      </p:sp>
      <p:cxnSp>
        <p:nvCxnSpPr>
          <p:cNvPr id="41" name="直線コネクタ 40">
            <a:extLst>
              <a:ext uri="{FF2B5EF4-FFF2-40B4-BE49-F238E27FC236}">
                <a16:creationId xmlns:a16="http://schemas.microsoft.com/office/drawing/2014/main" id="{B3D9A3EF-394C-4C2B-296F-F60A44E8EC66}"/>
              </a:ext>
            </a:extLst>
          </p:cNvPr>
          <p:cNvCxnSpPr>
            <a:cxnSpLocks/>
          </p:cNvCxnSpPr>
          <p:nvPr/>
        </p:nvCxnSpPr>
        <p:spPr>
          <a:xfrm flipH="1">
            <a:off x="7609399" y="4840117"/>
            <a:ext cx="5132966" cy="0"/>
          </a:xfrm>
          <a:prstGeom prst="line">
            <a:avLst/>
          </a:prstGeom>
          <a:ln w="28575">
            <a:solidFill>
              <a:srgbClr val="FF9933"/>
            </a:solidFill>
          </a:ln>
        </p:spPr>
        <p:style>
          <a:lnRef idx="3">
            <a:schemeClr val="dk1"/>
          </a:lnRef>
          <a:fillRef idx="0">
            <a:schemeClr val="dk1"/>
          </a:fillRef>
          <a:effectRef idx="2">
            <a:schemeClr val="dk1"/>
          </a:effectRef>
          <a:fontRef idx="minor">
            <a:schemeClr val="tx1"/>
          </a:fontRef>
        </p:style>
      </p:cxnSp>
      <p:sp>
        <p:nvSpPr>
          <p:cNvPr id="78" name="テキスト ボックス 77">
            <a:extLst>
              <a:ext uri="{FF2B5EF4-FFF2-40B4-BE49-F238E27FC236}">
                <a16:creationId xmlns:a16="http://schemas.microsoft.com/office/drawing/2014/main" id="{1F0BABC2-3204-B68A-BDC9-3DA331C3AFAB}"/>
              </a:ext>
            </a:extLst>
          </p:cNvPr>
          <p:cNvSpPr txBox="1"/>
          <p:nvPr/>
        </p:nvSpPr>
        <p:spPr>
          <a:xfrm>
            <a:off x="-102969" y="2819997"/>
            <a:ext cx="1052738" cy="215444"/>
          </a:xfrm>
          <a:prstGeom prst="rect">
            <a:avLst/>
          </a:prstGeom>
          <a:noFill/>
        </p:spPr>
        <p:txBody>
          <a:bodyPr wrap="square" lIns="91440" tIns="45720" rIns="91440" bIns="45720" rtlCol="0" anchor="t">
            <a:spAutoFit/>
          </a:bodyPr>
          <a:lstStyle/>
          <a:p>
            <a:pPr algn="ctr"/>
            <a:r>
              <a:rPr lang="ja-JP" altLang="en-US" sz="800" b="1">
                <a:ea typeface="游ゴシック"/>
              </a:rPr>
              <a:t>バッテリー</a:t>
            </a:r>
            <a:endParaRPr kumimoji="1" lang="en-US" altLang="ja-JP" sz="800" b="1"/>
          </a:p>
        </p:txBody>
      </p:sp>
      <p:sp>
        <p:nvSpPr>
          <p:cNvPr id="81" name="正方形/長方形 80">
            <a:extLst>
              <a:ext uri="{FF2B5EF4-FFF2-40B4-BE49-F238E27FC236}">
                <a16:creationId xmlns:a16="http://schemas.microsoft.com/office/drawing/2014/main" id="{3FCBA718-76E6-A706-C7E7-202E3504F6A3}"/>
              </a:ext>
            </a:extLst>
          </p:cNvPr>
          <p:cNvSpPr/>
          <p:nvPr/>
        </p:nvSpPr>
        <p:spPr>
          <a:xfrm>
            <a:off x="2869253" y="3297087"/>
            <a:ext cx="56371" cy="31393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82" name="四角形: 角を丸くする 81">
            <a:extLst>
              <a:ext uri="{FF2B5EF4-FFF2-40B4-BE49-F238E27FC236}">
                <a16:creationId xmlns:a16="http://schemas.microsoft.com/office/drawing/2014/main" id="{F6450ABA-7DAF-98EC-6457-23158400CE0D}"/>
              </a:ext>
            </a:extLst>
          </p:cNvPr>
          <p:cNvSpPr/>
          <p:nvPr/>
        </p:nvSpPr>
        <p:spPr>
          <a:xfrm>
            <a:off x="3976004" y="3524807"/>
            <a:ext cx="551488" cy="569202"/>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83" name="テキスト ボックス 82">
            <a:extLst>
              <a:ext uri="{FF2B5EF4-FFF2-40B4-BE49-F238E27FC236}">
                <a16:creationId xmlns:a16="http://schemas.microsoft.com/office/drawing/2014/main" id="{237BA4C4-4965-F395-9279-3B0BFAB6A6FD}"/>
              </a:ext>
            </a:extLst>
          </p:cNvPr>
          <p:cNvSpPr txBox="1"/>
          <p:nvPr/>
        </p:nvSpPr>
        <p:spPr>
          <a:xfrm>
            <a:off x="3660018" y="3477080"/>
            <a:ext cx="1052738" cy="215444"/>
          </a:xfrm>
          <a:prstGeom prst="rect">
            <a:avLst/>
          </a:prstGeom>
          <a:noFill/>
        </p:spPr>
        <p:txBody>
          <a:bodyPr wrap="square" lIns="91440" tIns="45720" rIns="91440" bIns="45720" rtlCol="0" anchor="t">
            <a:spAutoFit/>
          </a:bodyPr>
          <a:lstStyle/>
          <a:p>
            <a:pPr algn="ctr"/>
            <a:r>
              <a:rPr kumimoji="1" lang="en-US" altLang="ja-JP" sz="800">
                <a:ea typeface="游ゴシック"/>
              </a:rPr>
              <a:t>SSD1306</a:t>
            </a:r>
            <a:endParaRPr kumimoji="1" lang="en-US" altLang="ja-JP" sz="800"/>
          </a:p>
        </p:txBody>
      </p:sp>
      <p:sp>
        <p:nvSpPr>
          <p:cNvPr id="84" name="正方形/長方形 83">
            <a:extLst>
              <a:ext uri="{FF2B5EF4-FFF2-40B4-BE49-F238E27FC236}">
                <a16:creationId xmlns:a16="http://schemas.microsoft.com/office/drawing/2014/main" id="{C61BF670-C8DD-988F-884F-CC25A4324EC8}"/>
              </a:ext>
            </a:extLst>
          </p:cNvPr>
          <p:cNvSpPr/>
          <p:nvPr/>
        </p:nvSpPr>
        <p:spPr>
          <a:xfrm>
            <a:off x="3328838" y="3938910"/>
            <a:ext cx="647806" cy="45949"/>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86" name="四角形: 角を丸くする 85">
            <a:extLst>
              <a:ext uri="{FF2B5EF4-FFF2-40B4-BE49-F238E27FC236}">
                <a16:creationId xmlns:a16="http://schemas.microsoft.com/office/drawing/2014/main" id="{CD93F17F-B705-C2EF-7AF7-2034798384DF}"/>
              </a:ext>
            </a:extLst>
          </p:cNvPr>
          <p:cNvSpPr/>
          <p:nvPr/>
        </p:nvSpPr>
        <p:spPr>
          <a:xfrm>
            <a:off x="2604736" y="4259208"/>
            <a:ext cx="833284" cy="513849"/>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89" name="正方形/長方形 88">
            <a:extLst>
              <a:ext uri="{FF2B5EF4-FFF2-40B4-BE49-F238E27FC236}">
                <a16:creationId xmlns:a16="http://schemas.microsoft.com/office/drawing/2014/main" id="{B612DC6B-E4EE-DCBD-AC0B-61BC586B7C2B}"/>
              </a:ext>
            </a:extLst>
          </p:cNvPr>
          <p:cNvSpPr/>
          <p:nvPr/>
        </p:nvSpPr>
        <p:spPr>
          <a:xfrm>
            <a:off x="2254286" y="4663488"/>
            <a:ext cx="112384" cy="54101"/>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176" name="テキスト ボックス 175">
            <a:extLst>
              <a:ext uri="{FF2B5EF4-FFF2-40B4-BE49-F238E27FC236}">
                <a16:creationId xmlns:a16="http://schemas.microsoft.com/office/drawing/2014/main" id="{018FA0AE-1E45-A847-EF4F-B1291693502B}"/>
              </a:ext>
            </a:extLst>
          </p:cNvPr>
          <p:cNvSpPr txBox="1"/>
          <p:nvPr/>
        </p:nvSpPr>
        <p:spPr>
          <a:xfrm>
            <a:off x="2556092" y="4233598"/>
            <a:ext cx="1235256" cy="338554"/>
          </a:xfrm>
          <a:prstGeom prst="rect">
            <a:avLst/>
          </a:prstGeom>
          <a:noFill/>
        </p:spPr>
        <p:txBody>
          <a:bodyPr wrap="square" lIns="91440" tIns="45720" rIns="91440" bIns="45720" anchor="t">
            <a:spAutoFit/>
          </a:bodyPr>
          <a:lstStyle/>
          <a:p>
            <a:r>
              <a:rPr lang="en-US" altLang="ja-JP" sz="800">
                <a:ea typeface="游ゴシック"/>
              </a:rPr>
              <a:t>Seeeduino Xiao</a:t>
            </a:r>
            <a:endParaRPr lang="ja-JP" altLang="en-US" sz="2074">
              <a:ea typeface="游ゴシック" panose="020B0400000000000000" pitchFamily="34" charset="-128"/>
              <a:cs typeface="Calibri" panose="020F0502020204030204"/>
            </a:endParaRPr>
          </a:p>
          <a:p>
            <a:r>
              <a:rPr lang="en-US" altLang="ja-JP" sz="800">
                <a:ea typeface="游ゴシック"/>
              </a:rPr>
              <a:t>SAMD21</a:t>
            </a:r>
            <a:endParaRPr lang="ja-JP" altLang="en-US" sz="2074">
              <a:ea typeface="游ゴシック"/>
              <a:cs typeface="Calibri"/>
            </a:endParaRPr>
          </a:p>
        </p:txBody>
      </p:sp>
      <p:pic>
        <p:nvPicPr>
          <p:cNvPr id="170" name="Picture 6" descr="Seeed Technology Co., Ltd 102010328 XIAO SAMD21">
            <a:extLst>
              <a:ext uri="{FF2B5EF4-FFF2-40B4-BE49-F238E27FC236}">
                <a16:creationId xmlns:a16="http://schemas.microsoft.com/office/drawing/2014/main" id="{584CCDE3-E70D-9B15-C3E8-3A10691D526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78759" y="4427079"/>
            <a:ext cx="309718" cy="309718"/>
          </a:xfrm>
          <a:prstGeom prst="rect">
            <a:avLst/>
          </a:prstGeom>
          <a:noFill/>
          <a:extLst>
            <a:ext uri="{909E8E84-426E-40DD-AFC4-6F175D3DCCD1}">
              <a14:hiddenFill xmlns:a14="http://schemas.microsoft.com/office/drawing/2010/main">
                <a:solidFill>
                  <a:srgbClr val="FFFFFF"/>
                </a:solidFill>
              </a14:hiddenFill>
            </a:ext>
          </a:extLst>
        </p:spPr>
      </p:pic>
      <p:sp>
        <p:nvSpPr>
          <p:cNvPr id="87" name="四角形: 角を丸くする 86">
            <a:extLst>
              <a:ext uri="{FF2B5EF4-FFF2-40B4-BE49-F238E27FC236}">
                <a16:creationId xmlns:a16="http://schemas.microsoft.com/office/drawing/2014/main" id="{6A64BDD9-5AAA-EC5F-FF3D-9C473C33C500}"/>
              </a:ext>
            </a:extLst>
          </p:cNvPr>
          <p:cNvSpPr/>
          <p:nvPr/>
        </p:nvSpPr>
        <p:spPr>
          <a:xfrm>
            <a:off x="2368228" y="4515843"/>
            <a:ext cx="677290" cy="372952"/>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74" name="Picture 10" descr="24-pin (DB) package image">
            <a:extLst>
              <a:ext uri="{FF2B5EF4-FFF2-40B4-BE49-F238E27FC236}">
                <a16:creationId xmlns:a16="http://schemas.microsoft.com/office/drawing/2014/main" id="{3B6FC8C5-0195-FFBD-A989-1E719C39B38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66082" y="4659150"/>
            <a:ext cx="375863" cy="236582"/>
          </a:xfrm>
          <a:prstGeom prst="rect">
            <a:avLst/>
          </a:prstGeom>
          <a:noFill/>
          <a:extLst>
            <a:ext uri="{909E8E84-426E-40DD-AFC4-6F175D3DCCD1}">
              <a14:hiddenFill xmlns:a14="http://schemas.microsoft.com/office/drawing/2010/main">
                <a:solidFill>
                  <a:srgbClr val="FFFFFF"/>
                </a:solidFill>
              </a14:hiddenFill>
            </a:ext>
          </a:extLst>
        </p:spPr>
      </p:pic>
      <p:sp>
        <p:nvSpPr>
          <p:cNvPr id="179" name="テキスト ボックス 178">
            <a:extLst>
              <a:ext uri="{FF2B5EF4-FFF2-40B4-BE49-F238E27FC236}">
                <a16:creationId xmlns:a16="http://schemas.microsoft.com/office/drawing/2014/main" id="{858E988F-2C59-DCDF-C056-42E8014C079D}"/>
              </a:ext>
            </a:extLst>
          </p:cNvPr>
          <p:cNvSpPr txBox="1"/>
          <p:nvPr/>
        </p:nvSpPr>
        <p:spPr>
          <a:xfrm>
            <a:off x="2312192" y="4504788"/>
            <a:ext cx="832690" cy="215444"/>
          </a:xfrm>
          <a:prstGeom prst="rect">
            <a:avLst/>
          </a:prstGeom>
          <a:noFill/>
        </p:spPr>
        <p:txBody>
          <a:bodyPr wrap="square">
            <a:spAutoFit/>
          </a:bodyPr>
          <a:lstStyle/>
          <a:p>
            <a:r>
              <a:rPr lang="en-US" altLang="ja-JP" sz="800"/>
              <a:t>cd74hc4067sm</a:t>
            </a:r>
          </a:p>
        </p:txBody>
      </p:sp>
      <p:sp>
        <p:nvSpPr>
          <p:cNvPr id="91" name="四角形: 角を丸くする 90">
            <a:extLst>
              <a:ext uri="{FF2B5EF4-FFF2-40B4-BE49-F238E27FC236}">
                <a16:creationId xmlns:a16="http://schemas.microsoft.com/office/drawing/2014/main" id="{9AE63733-20AD-69C5-E39A-4C005555C229}"/>
              </a:ext>
            </a:extLst>
          </p:cNvPr>
          <p:cNvSpPr/>
          <p:nvPr/>
        </p:nvSpPr>
        <p:spPr>
          <a:xfrm>
            <a:off x="3521767" y="4197689"/>
            <a:ext cx="1738748" cy="735605"/>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92" name="テキスト ボックス 91">
            <a:extLst>
              <a:ext uri="{FF2B5EF4-FFF2-40B4-BE49-F238E27FC236}">
                <a16:creationId xmlns:a16="http://schemas.microsoft.com/office/drawing/2014/main" id="{80741CB8-7AE9-CC1E-7AF2-1E12278740F5}"/>
              </a:ext>
            </a:extLst>
          </p:cNvPr>
          <p:cNvSpPr txBox="1"/>
          <p:nvPr/>
        </p:nvSpPr>
        <p:spPr>
          <a:xfrm>
            <a:off x="2994132" y="4189248"/>
            <a:ext cx="1461364" cy="215444"/>
          </a:xfrm>
          <a:prstGeom prst="rect">
            <a:avLst/>
          </a:prstGeom>
          <a:noFill/>
        </p:spPr>
        <p:txBody>
          <a:bodyPr wrap="square" lIns="91440" tIns="45720" rIns="91440" bIns="45720" rtlCol="0" anchor="t">
            <a:spAutoFit/>
          </a:bodyPr>
          <a:lstStyle/>
          <a:p>
            <a:pPr algn="ctr"/>
            <a:r>
              <a:rPr kumimoji="1" lang="ja-JP" altLang="en-US" sz="800" b="1">
                <a:ea typeface="游ゴシック"/>
              </a:rPr>
              <a:t>IR基板</a:t>
            </a:r>
            <a:endParaRPr kumimoji="1" lang="en-US" altLang="ja-JP" sz="800" b="1">
              <a:ea typeface="游ゴシック"/>
            </a:endParaRPr>
          </a:p>
        </p:txBody>
      </p:sp>
      <p:sp>
        <p:nvSpPr>
          <p:cNvPr id="8" name="四角形: 角を丸くする 7">
            <a:extLst>
              <a:ext uri="{FF2B5EF4-FFF2-40B4-BE49-F238E27FC236}">
                <a16:creationId xmlns:a16="http://schemas.microsoft.com/office/drawing/2014/main" id="{85666A5B-4FBB-A5E1-0EAD-9E34D257186A}"/>
              </a:ext>
            </a:extLst>
          </p:cNvPr>
          <p:cNvSpPr/>
          <p:nvPr/>
        </p:nvSpPr>
        <p:spPr>
          <a:xfrm>
            <a:off x="4381887" y="4245090"/>
            <a:ext cx="833284" cy="513849"/>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1" name="Picture 6" descr="Seeed Technology Co., Ltd 102010328 XIAO SAMD21">
            <a:extLst>
              <a:ext uri="{FF2B5EF4-FFF2-40B4-BE49-F238E27FC236}">
                <a16:creationId xmlns:a16="http://schemas.microsoft.com/office/drawing/2014/main" id="{65ABCF84-9D76-10A7-9A34-7DF4B73C8BE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55910" y="4412963"/>
            <a:ext cx="309718" cy="309718"/>
          </a:xfrm>
          <a:prstGeom prst="rect">
            <a:avLst/>
          </a:prstGeom>
          <a:noFill/>
          <a:extLst>
            <a:ext uri="{909E8E84-426E-40DD-AFC4-6F175D3DCCD1}">
              <a14:hiddenFill xmlns:a14="http://schemas.microsoft.com/office/drawing/2010/main">
                <a:solidFill>
                  <a:srgbClr val="FFFFFF"/>
                </a:solidFill>
              </a14:hiddenFill>
            </a:ext>
          </a:extLst>
        </p:spPr>
      </p:pic>
      <p:sp>
        <p:nvSpPr>
          <p:cNvPr id="20" name="四角形: 角を丸くする 19">
            <a:extLst>
              <a:ext uri="{FF2B5EF4-FFF2-40B4-BE49-F238E27FC236}">
                <a16:creationId xmlns:a16="http://schemas.microsoft.com/office/drawing/2014/main" id="{17160D17-8700-9291-6EA9-A8A7E32941F8}"/>
              </a:ext>
            </a:extLst>
          </p:cNvPr>
          <p:cNvSpPr/>
          <p:nvPr/>
        </p:nvSpPr>
        <p:spPr>
          <a:xfrm>
            <a:off x="4145379" y="4501726"/>
            <a:ext cx="677290" cy="372952"/>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21" name="Picture 10" descr="24-pin (DB) package image">
            <a:extLst>
              <a:ext uri="{FF2B5EF4-FFF2-40B4-BE49-F238E27FC236}">
                <a16:creationId xmlns:a16="http://schemas.microsoft.com/office/drawing/2014/main" id="{A1A314A8-E875-C8FB-D166-781CF38B2C2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43233" y="4645033"/>
            <a:ext cx="375863" cy="236582"/>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146C0881-0AE5-6D0D-1577-95711FC4F9C8}"/>
              </a:ext>
            </a:extLst>
          </p:cNvPr>
          <p:cNvSpPr txBox="1"/>
          <p:nvPr/>
        </p:nvSpPr>
        <p:spPr>
          <a:xfrm>
            <a:off x="4089343" y="4464475"/>
            <a:ext cx="832690" cy="215444"/>
          </a:xfrm>
          <a:prstGeom prst="rect">
            <a:avLst/>
          </a:prstGeom>
          <a:noFill/>
        </p:spPr>
        <p:txBody>
          <a:bodyPr wrap="square">
            <a:spAutoFit/>
          </a:bodyPr>
          <a:lstStyle/>
          <a:p>
            <a:r>
              <a:rPr lang="en-US" altLang="ja-JP" sz="800"/>
              <a:t>cd74hc4067sm</a:t>
            </a:r>
          </a:p>
        </p:txBody>
      </p:sp>
      <p:sp>
        <p:nvSpPr>
          <p:cNvPr id="32" name="正方形/長方形 31">
            <a:extLst>
              <a:ext uri="{FF2B5EF4-FFF2-40B4-BE49-F238E27FC236}">
                <a16:creationId xmlns:a16="http://schemas.microsoft.com/office/drawing/2014/main" id="{04DB1641-941B-49B0-4F09-3E7FB5299C35}"/>
              </a:ext>
            </a:extLst>
          </p:cNvPr>
          <p:cNvSpPr/>
          <p:nvPr/>
        </p:nvSpPr>
        <p:spPr>
          <a:xfrm>
            <a:off x="4077085" y="4666983"/>
            <a:ext cx="66736" cy="50058"/>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90" name="テキスト ボックス 89">
            <a:extLst>
              <a:ext uri="{FF2B5EF4-FFF2-40B4-BE49-F238E27FC236}">
                <a16:creationId xmlns:a16="http://schemas.microsoft.com/office/drawing/2014/main" id="{4F1AFC7E-C75E-3154-8B4E-7EEFF47822E4}"/>
              </a:ext>
            </a:extLst>
          </p:cNvPr>
          <p:cNvSpPr txBox="1"/>
          <p:nvPr/>
        </p:nvSpPr>
        <p:spPr>
          <a:xfrm>
            <a:off x="4342029" y="4212113"/>
            <a:ext cx="1235256" cy="338554"/>
          </a:xfrm>
          <a:prstGeom prst="rect">
            <a:avLst/>
          </a:prstGeom>
          <a:noFill/>
        </p:spPr>
        <p:txBody>
          <a:bodyPr wrap="square" lIns="91440" tIns="45720" rIns="91440" bIns="45720" anchor="t">
            <a:spAutoFit/>
          </a:bodyPr>
          <a:lstStyle/>
          <a:p>
            <a:r>
              <a:rPr lang="en-US" altLang="ja-JP" sz="800">
                <a:ea typeface="游ゴシック"/>
              </a:rPr>
              <a:t>Seeeduino Xiao</a:t>
            </a:r>
            <a:endParaRPr lang="ja-JP" altLang="en-US" sz="2074">
              <a:ea typeface="游ゴシック" panose="020B0400000000000000" pitchFamily="34" charset="-128"/>
              <a:cs typeface="Calibri" panose="020F0502020204030204"/>
            </a:endParaRPr>
          </a:p>
          <a:p>
            <a:r>
              <a:rPr lang="en-US" altLang="ja-JP" sz="800">
                <a:ea typeface="游ゴシック"/>
              </a:rPr>
              <a:t>SAMD21</a:t>
            </a:r>
            <a:endParaRPr lang="ja-JP" altLang="en-US" sz="2074">
              <a:ea typeface="游ゴシック"/>
              <a:cs typeface="Calibri"/>
            </a:endParaRPr>
          </a:p>
        </p:txBody>
      </p:sp>
      <p:sp>
        <p:nvSpPr>
          <p:cNvPr id="137" name="正方形/長方形 136">
            <a:extLst>
              <a:ext uri="{FF2B5EF4-FFF2-40B4-BE49-F238E27FC236}">
                <a16:creationId xmlns:a16="http://schemas.microsoft.com/office/drawing/2014/main" id="{CC944F75-B97D-457C-A62D-0909182ED0FD}"/>
              </a:ext>
            </a:extLst>
          </p:cNvPr>
          <p:cNvSpPr/>
          <p:nvPr/>
        </p:nvSpPr>
        <p:spPr>
          <a:xfrm rot="5400000">
            <a:off x="3578464" y="4145539"/>
            <a:ext cx="62135" cy="45719"/>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66" name="正方形/長方形 165">
            <a:extLst>
              <a:ext uri="{FF2B5EF4-FFF2-40B4-BE49-F238E27FC236}">
                <a16:creationId xmlns:a16="http://schemas.microsoft.com/office/drawing/2014/main" id="{D5F4CC0C-DE25-9606-7D0C-A6D74F25DE58}"/>
              </a:ext>
            </a:extLst>
          </p:cNvPr>
          <p:cNvSpPr/>
          <p:nvPr/>
        </p:nvSpPr>
        <p:spPr>
          <a:xfrm>
            <a:off x="3679812" y="4032170"/>
            <a:ext cx="45719" cy="151503"/>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71" name="正方形/長方形 170">
            <a:extLst>
              <a:ext uri="{FF2B5EF4-FFF2-40B4-BE49-F238E27FC236}">
                <a16:creationId xmlns:a16="http://schemas.microsoft.com/office/drawing/2014/main" id="{5555A05F-63CB-2570-77FB-669FB72B8E69}"/>
              </a:ext>
            </a:extLst>
          </p:cNvPr>
          <p:cNvSpPr/>
          <p:nvPr/>
        </p:nvSpPr>
        <p:spPr>
          <a:xfrm>
            <a:off x="2625331" y="3764863"/>
            <a:ext cx="65033" cy="45719"/>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73" name="正方形/長方形 172">
            <a:extLst>
              <a:ext uri="{FF2B5EF4-FFF2-40B4-BE49-F238E27FC236}">
                <a16:creationId xmlns:a16="http://schemas.microsoft.com/office/drawing/2014/main" id="{67EE2421-099C-30AF-0A71-D01E9255905A}"/>
              </a:ext>
            </a:extLst>
          </p:cNvPr>
          <p:cNvSpPr/>
          <p:nvPr/>
        </p:nvSpPr>
        <p:spPr>
          <a:xfrm rot="5400000">
            <a:off x="2654213" y="3657987"/>
            <a:ext cx="45719" cy="11936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77" name="正方形/長方形 176">
            <a:extLst>
              <a:ext uri="{FF2B5EF4-FFF2-40B4-BE49-F238E27FC236}">
                <a16:creationId xmlns:a16="http://schemas.microsoft.com/office/drawing/2014/main" id="{0FF7848E-9BE9-60C2-349A-FE44444C9B54}"/>
              </a:ext>
            </a:extLst>
          </p:cNvPr>
          <p:cNvSpPr/>
          <p:nvPr/>
        </p:nvSpPr>
        <p:spPr>
          <a:xfrm rot="16200000">
            <a:off x="3062484" y="3066334"/>
            <a:ext cx="45719" cy="42983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78" name="正方形/長方形 177">
            <a:extLst>
              <a:ext uri="{FF2B5EF4-FFF2-40B4-BE49-F238E27FC236}">
                <a16:creationId xmlns:a16="http://schemas.microsoft.com/office/drawing/2014/main" id="{1FF5A77B-6385-2D2C-7D99-B40048B82C79}"/>
              </a:ext>
            </a:extLst>
          </p:cNvPr>
          <p:cNvSpPr/>
          <p:nvPr/>
        </p:nvSpPr>
        <p:spPr>
          <a:xfrm rot="16200000">
            <a:off x="3505368" y="3839620"/>
            <a:ext cx="45719" cy="39686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81" name="正方形/長方形 180">
            <a:extLst>
              <a:ext uri="{FF2B5EF4-FFF2-40B4-BE49-F238E27FC236}">
                <a16:creationId xmlns:a16="http://schemas.microsoft.com/office/drawing/2014/main" id="{DF6A46CD-3304-055F-3A02-F7C997E250F9}"/>
              </a:ext>
            </a:extLst>
          </p:cNvPr>
          <p:cNvSpPr/>
          <p:nvPr/>
        </p:nvSpPr>
        <p:spPr>
          <a:xfrm rot="5400000">
            <a:off x="2756160" y="4147516"/>
            <a:ext cx="69073" cy="45719"/>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83" name="正方形/長方形 182">
            <a:extLst>
              <a:ext uri="{FF2B5EF4-FFF2-40B4-BE49-F238E27FC236}">
                <a16:creationId xmlns:a16="http://schemas.microsoft.com/office/drawing/2014/main" id="{C8CFE24E-123B-20B6-8A35-53679520A7ED}"/>
              </a:ext>
            </a:extLst>
          </p:cNvPr>
          <p:cNvSpPr/>
          <p:nvPr/>
        </p:nvSpPr>
        <p:spPr>
          <a:xfrm>
            <a:off x="2851925" y="4102977"/>
            <a:ext cx="48438" cy="16082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97" name="正方形/長方形 96">
            <a:extLst>
              <a:ext uri="{FF2B5EF4-FFF2-40B4-BE49-F238E27FC236}">
                <a16:creationId xmlns:a16="http://schemas.microsoft.com/office/drawing/2014/main" id="{B37A4D3F-02A0-17D7-EF48-45757404233A}"/>
              </a:ext>
            </a:extLst>
          </p:cNvPr>
          <p:cNvSpPr/>
          <p:nvPr/>
        </p:nvSpPr>
        <p:spPr>
          <a:xfrm rot="16200000">
            <a:off x="4733069" y="2802268"/>
            <a:ext cx="45719" cy="22599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93" name="四角形: 角を丸くする 92">
            <a:extLst>
              <a:ext uri="{FF2B5EF4-FFF2-40B4-BE49-F238E27FC236}">
                <a16:creationId xmlns:a16="http://schemas.microsoft.com/office/drawing/2014/main" id="{99984CB1-CA8D-0C76-E133-EC2AB628C9AE}"/>
              </a:ext>
            </a:extLst>
          </p:cNvPr>
          <p:cNvSpPr/>
          <p:nvPr/>
        </p:nvSpPr>
        <p:spPr>
          <a:xfrm>
            <a:off x="3565862" y="4349787"/>
            <a:ext cx="516263" cy="498753"/>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68" name="Picture 4" descr="赤外線受信モジュール TSSP58038">
            <a:extLst>
              <a:ext uri="{FF2B5EF4-FFF2-40B4-BE49-F238E27FC236}">
                <a16:creationId xmlns:a16="http://schemas.microsoft.com/office/drawing/2014/main" id="{F06763C1-A640-D412-3BBF-93EF373E812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43750" t="9101" r="42479" b="58666"/>
          <a:stretch>
            <a:fillRect/>
          </a:stretch>
        </p:blipFill>
        <p:spPr bwMode="auto">
          <a:xfrm>
            <a:off x="3606669" y="4501521"/>
            <a:ext cx="180827" cy="317442"/>
          </a:xfrm>
          <a:prstGeom prst="rect">
            <a:avLst/>
          </a:prstGeom>
          <a:noFill/>
          <a:extLst>
            <a:ext uri="{909E8E84-426E-40DD-AFC4-6F175D3DCCD1}">
              <a14:hiddenFill xmlns:a14="http://schemas.microsoft.com/office/drawing/2010/main">
                <a:solidFill>
                  <a:srgbClr val="FFFFFF"/>
                </a:solidFill>
              </a14:hiddenFill>
            </a:ext>
          </a:extLst>
        </p:spPr>
      </p:pic>
      <p:sp>
        <p:nvSpPr>
          <p:cNvPr id="175" name="テキスト ボックス 174">
            <a:extLst>
              <a:ext uri="{FF2B5EF4-FFF2-40B4-BE49-F238E27FC236}">
                <a16:creationId xmlns:a16="http://schemas.microsoft.com/office/drawing/2014/main" id="{91348299-9C98-99DB-89F8-E162874484BD}"/>
              </a:ext>
            </a:extLst>
          </p:cNvPr>
          <p:cNvSpPr txBox="1"/>
          <p:nvPr/>
        </p:nvSpPr>
        <p:spPr>
          <a:xfrm>
            <a:off x="3511669" y="4323282"/>
            <a:ext cx="847786" cy="215444"/>
          </a:xfrm>
          <a:prstGeom prst="rect">
            <a:avLst/>
          </a:prstGeom>
          <a:noFill/>
        </p:spPr>
        <p:txBody>
          <a:bodyPr wrap="square" lIns="91440" tIns="45720" rIns="91440" bIns="45720" anchor="t">
            <a:spAutoFit/>
          </a:bodyPr>
          <a:lstStyle/>
          <a:p>
            <a:r>
              <a:rPr kumimoji="1" lang="en-US" altLang="ja-JP" sz="800">
                <a:ea typeface="游ゴシック"/>
              </a:rPr>
              <a:t>TSSP58038 </a:t>
            </a:r>
            <a:endParaRPr lang="ja-JP" altLang="en-US" sz="2074"/>
          </a:p>
        </p:txBody>
      </p:sp>
      <p:sp>
        <p:nvSpPr>
          <p:cNvPr id="94" name="テキスト ボックス 93">
            <a:extLst>
              <a:ext uri="{FF2B5EF4-FFF2-40B4-BE49-F238E27FC236}">
                <a16:creationId xmlns:a16="http://schemas.microsoft.com/office/drawing/2014/main" id="{BEFCD877-B8BA-07F9-094C-63E1A2D8CE72}"/>
              </a:ext>
            </a:extLst>
          </p:cNvPr>
          <p:cNvSpPr txBox="1"/>
          <p:nvPr/>
        </p:nvSpPr>
        <p:spPr>
          <a:xfrm>
            <a:off x="3667618" y="4505576"/>
            <a:ext cx="448709" cy="215444"/>
          </a:xfrm>
          <a:prstGeom prst="rect">
            <a:avLst/>
          </a:prstGeom>
          <a:noFill/>
        </p:spPr>
        <p:txBody>
          <a:bodyPr wrap="square" lIns="91440" tIns="45720" rIns="91440" bIns="45720" rtlCol="0" anchor="t">
            <a:spAutoFit/>
          </a:bodyPr>
          <a:lstStyle/>
          <a:p>
            <a:pPr algn="ctr"/>
            <a:r>
              <a:rPr kumimoji="1" lang="en-US" altLang="ja-JP" sz="800" b="1">
                <a:ea typeface="游ゴシック"/>
              </a:rPr>
              <a:t>×16</a:t>
            </a:r>
            <a:endParaRPr lang="en-US" altLang="ja-JP" sz="800" b="1">
              <a:ea typeface="游ゴシック"/>
              <a:cs typeface="Calibri"/>
            </a:endParaRPr>
          </a:p>
        </p:txBody>
      </p:sp>
      <p:sp>
        <p:nvSpPr>
          <p:cNvPr id="88" name="四角形: 角を丸くする 87">
            <a:extLst>
              <a:ext uri="{FF2B5EF4-FFF2-40B4-BE49-F238E27FC236}">
                <a16:creationId xmlns:a16="http://schemas.microsoft.com/office/drawing/2014/main" id="{D6BA56D9-997E-CD90-2AF0-D2CFEC9C5FD3}"/>
              </a:ext>
            </a:extLst>
          </p:cNvPr>
          <p:cNvSpPr/>
          <p:nvPr/>
        </p:nvSpPr>
        <p:spPr>
          <a:xfrm>
            <a:off x="1779477" y="4354817"/>
            <a:ext cx="476007" cy="544042"/>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85" name="テキスト ボックス 184">
            <a:extLst>
              <a:ext uri="{FF2B5EF4-FFF2-40B4-BE49-F238E27FC236}">
                <a16:creationId xmlns:a16="http://schemas.microsoft.com/office/drawing/2014/main" id="{DD62209F-C145-D5FE-3D1D-DD4ABF601F85}"/>
              </a:ext>
            </a:extLst>
          </p:cNvPr>
          <p:cNvSpPr txBox="1"/>
          <p:nvPr/>
        </p:nvSpPr>
        <p:spPr>
          <a:xfrm>
            <a:off x="1476993" y="4314216"/>
            <a:ext cx="953115" cy="215444"/>
          </a:xfrm>
          <a:prstGeom prst="rect">
            <a:avLst/>
          </a:prstGeom>
          <a:noFill/>
        </p:spPr>
        <p:txBody>
          <a:bodyPr wrap="square" rtlCol="0">
            <a:spAutoFit/>
          </a:bodyPr>
          <a:lstStyle/>
          <a:p>
            <a:pPr algn="ctr"/>
            <a:r>
              <a:rPr kumimoji="1" lang="en-US" altLang="ja-JP" sz="800"/>
              <a:t>    NJL7502L</a:t>
            </a:r>
          </a:p>
        </p:txBody>
      </p:sp>
      <p:pic>
        <p:nvPicPr>
          <p:cNvPr id="54" name="図 53" descr="座る, 空気, テーブル, グリーン が含まれている画像&#10;&#10;AI 生成コンテンツは間違っている可能性があります。">
            <a:extLst>
              <a:ext uri="{FF2B5EF4-FFF2-40B4-BE49-F238E27FC236}">
                <a16:creationId xmlns:a16="http://schemas.microsoft.com/office/drawing/2014/main" id="{AF29A0F7-648A-96AF-18F1-DAA95EA0BC50}"/>
              </a:ext>
            </a:extLst>
          </p:cNvPr>
          <p:cNvPicPr>
            <a:picLocks noChangeAspect="1"/>
          </p:cNvPicPr>
          <p:nvPr/>
        </p:nvPicPr>
        <p:blipFill>
          <a:blip r:embed="rId28">
            <a:extLst>
              <a:ext uri="{BEBA8EAE-BF5A-486C-A8C5-ECC9F3942E4B}">
                <a14:imgProps xmlns:a14="http://schemas.microsoft.com/office/drawing/2010/main">
                  <a14:imgLayer r:embed="rId29">
                    <a14:imgEffect>
                      <a14:saturation sat="208000"/>
                    </a14:imgEffect>
                    <a14:imgEffect>
                      <a14:brightnessContrast bright="-2000" contrast="15000"/>
                    </a14:imgEffect>
                  </a14:imgLayer>
                </a14:imgProps>
              </a:ext>
            </a:extLst>
          </a:blip>
          <a:stretch>
            <a:fillRect/>
          </a:stretch>
        </p:blipFill>
        <p:spPr>
          <a:xfrm flipH="1">
            <a:off x="1810679" y="4488879"/>
            <a:ext cx="410550" cy="366415"/>
          </a:xfrm>
          <a:prstGeom prst="rect">
            <a:avLst/>
          </a:prstGeom>
          <a:ln>
            <a:noFill/>
          </a:ln>
          <a:effectLst/>
        </p:spPr>
      </p:pic>
      <p:sp>
        <p:nvSpPr>
          <p:cNvPr id="3" name="テキスト ボックス 2">
            <a:extLst>
              <a:ext uri="{FF2B5EF4-FFF2-40B4-BE49-F238E27FC236}">
                <a16:creationId xmlns:a16="http://schemas.microsoft.com/office/drawing/2014/main" id="{DC9612E6-8C92-6D1D-E852-30206F4915B0}"/>
              </a:ext>
            </a:extLst>
          </p:cNvPr>
          <p:cNvSpPr txBox="1"/>
          <p:nvPr/>
        </p:nvSpPr>
        <p:spPr>
          <a:xfrm>
            <a:off x="1882862" y="4468125"/>
            <a:ext cx="448709" cy="215444"/>
          </a:xfrm>
          <a:prstGeom prst="rect">
            <a:avLst/>
          </a:prstGeom>
          <a:noFill/>
        </p:spPr>
        <p:txBody>
          <a:bodyPr wrap="square" lIns="91440" tIns="45720" rIns="91440" bIns="45720" rtlCol="0" anchor="t">
            <a:spAutoFit/>
          </a:bodyPr>
          <a:lstStyle/>
          <a:p>
            <a:pPr algn="ctr"/>
            <a:r>
              <a:rPr kumimoji="1" lang="en-US" altLang="ja-JP" sz="800" b="1">
                <a:ea typeface="游ゴシック"/>
              </a:rPr>
              <a:t>×16</a:t>
            </a:r>
            <a:endParaRPr lang="en-US" altLang="ja-JP" sz="800" b="1">
              <a:ea typeface="游ゴシック"/>
              <a:cs typeface="Calibri"/>
            </a:endParaRPr>
          </a:p>
        </p:txBody>
      </p:sp>
      <p:sp>
        <p:nvSpPr>
          <p:cNvPr id="163" name="正方形/長方形 162">
            <a:extLst>
              <a:ext uri="{FF2B5EF4-FFF2-40B4-BE49-F238E27FC236}">
                <a16:creationId xmlns:a16="http://schemas.microsoft.com/office/drawing/2014/main" id="{C92F346D-BAA0-04C7-2C3C-5769F622F600}"/>
              </a:ext>
            </a:extLst>
          </p:cNvPr>
          <p:cNvSpPr/>
          <p:nvPr/>
        </p:nvSpPr>
        <p:spPr>
          <a:xfrm rot="16200000">
            <a:off x="4732550" y="2933596"/>
            <a:ext cx="45719" cy="22599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87" name="正方形/長方形 186">
            <a:extLst>
              <a:ext uri="{FF2B5EF4-FFF2-40B4-BE49-F238E27FC236}">
                <a16:creationId xmlns:a16="http://schemas.microsoft.com/office/drawing/2014/main" id="{7EB303A1-24A3-C527-6945-A78FE3F0BFE2}"/>
              </a:ext>
            </a:extLst>
          </p:cNvPr>
          <p:cNvSpPr/>
          <p:nvPr/>
        </p:nvSpPr>
        <p:spPr>
          <a:xfrm rot="16200000">
            <a:off x="4732550" y="3066047"/>
            <a:ext cx="45719" cy="225991"/>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224" name="テキスト ボックス 223">
            <a:extLst>
              <a:ext uri="{FF2B5EF4-FFF2-40B4-BE49-F238E27FC236}">
                <a16:creationId xmlns:a16="http://schemas.microsoft.com/office/drawing/2014/main" id="{08206C2D-DAC0-CA2F-1A79-B850F8A4C0FB}"/>
              </a:ext>
            </a:extLst>
          </p:cNvPr>
          <p:cNvSpPr txBox="1"/>
          <p:nvPr/>
        </p:nvSpPr>
        <p:spPr>
          <a:xfrm>
            <a:off x="4432279" y="3068610"/>
            <a:ext cx="1052738" cy="215444"/>
          </a:xfrm>
          <a:prstGeom prst="rect">
            <a:avLst/>
          </a:prstGeom>
          <a:noFill/>
        </p:spPr>
        <p:txBody>
          <a:bodyPr wrap="square" rtlCol="0">
            <a:spAutoFit/>
          </a:bodyPr>
          <a:lstStyle/>
          <a:p>
            <a:pPr algn="ctr"/>
            <a:r>
              <a:rPr lang="en-US" altLang="ja-JP" sz="800"/>
              <a:t>        Analog</a:t>
            </a:r>
          </a:p>
        </p:txBody>
      </p:sp>
      <p:pic>
        <p:nvPicPr>
          <p:cNvPr id="229" name="図 228">
            <a:extLst>
              <a:ext uri="{FF2B5EF4-FFF2-40B4-BE49-F238E27FC236}">
                <a16:creationId xmlns:a16="http://schemas.microsoft.com/office/drawing/2014/main" id="{BEE144E0-AFE8-888C-4380-8700B694D5DA}"/>
              </a:ext>
            </a:extLst>
          </p:cNvPr>
          <p:cNvPicPr>
            <a:picLocks noChangeAspect="1"/>
          </p:cNvPicPr>
          <p:nvPr/>
        </p:nvPicPr>
        <p:blipFill>
          <a:blip r:embed="rId30"/>
          <a:srcRect l="22654" t="8930" r="22087" b="12294"/>
          <a:stretch>
            <a:fillRect/>
          </a:stretch>
        </p:blipFill>
        <p:spPr>
          <a:xfrm>
            <a:off x="4027190" y="3645094"/>
            <a:ext cx="456360" cy="393370"/>
          </a:xfrm>
          <a:prstGeom prst="rect">
            <a:avLst/>
          </a:prstGeom>
        </p:spPr>
      </p:pic>
      <p:sp>
        <p:nvSpPr>
          <p:cNvPr id="167" name="正方形/長方形 166">
            <a:extLst>
              <a:ext uri="{FF2B5EF4-FFF2-40B4-BE49-F238E27FC236}">
                <a16:creationId xmlns:a16="http://schemas.microsoft.com/office/drawing/2014/main" id="{C9F83FC7-D91B-7F42-9C4F-0F0C0FF11C35}"/>
              </a:ext>
            </a:extLst>
          </p:cNvPr>
          <p:cNvSpPr/>
          <p:nvPr/>
        </p:nvSpPr>
        <p:spPr>
          <a:xfrm rot="16200000">
            <a:off x="4057595" y="3765878"/>
            <a:ext cx="45719" cy="79988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69" name="正方形/長方形 168">
            <a:extLst>
              <a:ext uri="{FF2B5EF4-FFF2-40B4-BE49-F238E27FC236}">
                <a16:creationId xmlns:a16="http://schemas.microsoft.com/office/drawing/2014/main" id="{B8627FA4-4BDB-3603-CCE3-3996C707B7B8}"/>
              </a:ext>
            </a:extLst>
          </p:cNvPr>
          <p:cNvSpPr/>
          <p:nvPr/>
        </p:nvSpPr>
        <p:spPr>
          <a:xfrm>
            <a:off x="4435154" y="4144986"/>
            <a:ext cx="45719" cy="9619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pic>
        <p:nvPicPr>
          <p:cNvPr id="1025" name="図 1024" descr="マップ&#10;&#10;AI 生成コンテンツは誤りを含む可能性があります。">
            <a:extLst>
              <a:ext uri="{FF2B5EF4-FFF2-40B4-BE49-F238E27FC236}">
                <a16:creationId xmlns:a16="http://schemas.microsoft.com/office/drawing/2014/main" id="{0C79DF6B-0AA7-5C28-28EE-7AC960DA95F7}"/>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204927" y="3929185"/>
            <a:ext cx="409455" cy="553241"/>
          </a:xfrm>
          <a:prstGeom prst="rect">
            <a:avLst/>
          </a:prstGeom>
        </p:spPr>
      </p:pic>
      <p:sp>
        <p:nvSpPr>
          <p:cNvPr id="1027" name="テキスト ボックス 1026">
            <a:extLst>
              <a:ext uri="{FF2B5EF4-FFF2-40B4-BE49-F238E27FC236}">
                <a16:creationId xmlns:a16="http://schemas.microsoft.com/office/drawing/2014/main" id="{B961459B-A298-192F-0968-C7A7F64A9936}"/>
              </a:ext>
            </a:extLst>
          </p:cNvPr>
          <p:cNvSpPr txBox="1"/>
          <p:nvPr/>
        </p:nvSpPr>
        <p:spPr>
          <a:xfrm>
            <a:off x="10106082" y="1947194"/>
            <a:ext cx="1502334" cy="246221"/>
          </a:xfrm>
          <a:prstGeom prst="rect">
            <a:avLst/>
          </a:prstGeom>
          <a:noFill/>
        </p:spPr>
        <p:txBody>
          <a:bodyPr wrap="none" rtlCol="0">
            <a:spAutoFit/>
          </a:bodyPr>
          <a:lstStyle/>
          <a:p>
            <a:r>
              <a:rPr kumimoji="1" lang="ja-JP" altLang="en-US" sz="1000" b="1" dirty="0">
                <a:solidFill>
                  <a:srgbClr val="7030A0"/>
                </a:solidFill>
              </a:rPr>
              <a:t>④</a:t>
            </a:r>
            <a:r>
              <a:rPr kumimoji="1" lang="en-US" altLang="ja-JP" sz="1000" b="1" dirty="0">
                <a:solidFill>
                  <a:srgbClr val="7030A0"/>
                </a:solidFill>
              </a:rPr>
              <a:t>:</a:t>
            </a:r>
            <a:r>
              <a:rPr kumimoji="1" lang="ja-JP" altLang="en-US" sz="1000" b="1" dirty="0">
                <a:solidFill>
                  <a:srgbClr val="7030A0"/>
                </a:solidFill>
              </a:rPr>
              <a:t>よりスマートな接続</a:t>
            </a:r>
          </a:p>
        </p:txBody>
      </p:sp>
      <p:sp>
        <p:nvSpPr>
          <p:cNvPr id="252" name="正方形/長方形 251">
            <a:extLst>
              <a:ext uri="{FF2B5EF4-FFF2-40B4-BE49-F238E27FC236}">
                <a16:creationId xmlns:a16="http://schemas.microsoft.com/office/drawing/2014/main" id="{A59C491F-A341-4B26-1970-50BFDBF623BA}"/>
              </a:ext>
            </a:extLst>
          </p:cNvPr>
          <p:cNvSpPr/>
          <p:nvPr/>
        </p:nvSpPr>
        <p:spPr>
          <a:xfrm rot="16200000">
            <a:off x="4732550" y="3187343"/>
            <a:ext cx="45719" cy="22599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253" name="テキスト ボックス 252">
            <a:extLst>
              <a:ext uri="{FF2B5EF4-FFF2-40B4-BE49-F238E27FC236}">
                <a16:creationId xmlns:a16="http://schemas.microsoft.com/office/drawing/2014/main" id="{EB13467E-E3CF-B2A6-A42D-175FA958ACB7}"/>
              </a:ext>
            </a:extLst>
          </p:cNvPr>
          <p:cNvSpPr txBox="1"/>
          <p:nvPr/>
        </p:nvSpPr>
        <p:spPr>
          <a:xfrm>
            <a:off x="4432279" y="3184468"/>
            <a:ext cx="1052738" cy="215444"/>
          </a:xfrm>
          <a:prstGeom prst="rect">
            <a:avLst/>
          </a:prstGeom>
          <a:noFill/>
        </p:spPr>
        <p:txBody>
          <a:bodyPr wrap="square" rtlCol="0">
            <a:spAutoFit/>
          </a:bodyPr>
          <a:lstStyle/>
          <a:p>
            <a:pPr algn="ctr"/>
            <a:r>
              <a:rPr lang="en-US" altLang="ja-JP" sz="800"/>
              <a:t>     PWM</a:t>
            </a:r>
          </a:p>
        </p:txBody>
      </p:sp>
      <p:sp>
        <p:nvSpPr>
          <p:cNvPr id="16" name="テキスト ボックス 15">
            <a:extLst>
              <a:ext uri="{FF2B5EF4-FFF2-40B4-BE49-F238E27FC236}">
                <a16:creationId xmlns:a16="http://schemas.microsoft.com/office/drawing/2014/main" id="{219E139A-4D84-F057-308A-84A652C021A3}"/>
              </a:ext>
            </a:extLst>
          </p:cNvPr>
          <p:cNvSpPr txBox="1"/>
          <p:nvPr/>
        </p:nvSpPr>
        <p:spPr>
          <a:xfrm>
            <a:off x="1259185" y="871776"/>
            <a:ext cx="1052738" cy="411523"/>
          </a:xfrm>
          <a:prstGeom prst="rect">
            <a:avLst/>
          </a:prstGeom>
          <a:noFill/>
        </p:spPr>
        <p:txBody>
          <a:bodyPr wrap="square" rtlCol="0">
            <a:spAutoFit/>
          </a:bodyPr>
          <a:lstStyle/>
          <a:p>
            <a:pPr algn="ctr"/>
            <a:r>
              <a:rPr kumimoji="1" lang="en-US" altLang="ja-JP" sz="2074" b="1"/>
              <a:t>Robot1</a:t>
            </a:r>
          </a:p>
        </p:txBody>
      </p:sp>
      <p:sp>
        <p:nvSpPr>
          <p:cNvPr id="12" name="テキスト ボックス 11">
            <a:extLst>
              <a:ext uri="{FF2B5EF4-FFF2-40B4-BE49-F238E27FC236}">
                <a16:creationId xmlns:a16="http://schemas.microsoft.com/office/drawing/2014/main" id="{AD0BE481-0775-2CEF-F943-49730A826D20}"/>
              </a:ext>
            </a:extLst>
          </p:cNvPr>
          <p:cNvSpPr txBox="1"/>
          <p:nvPr/>
        </p:nvSpPr>
        <p:spPr>
          <a:xfrm>
            <a:off x="3107316" y="876458"/>
            <a:ext cx="1052738" cy="411523"/>
          </a:xfrm>
          <a:prstGeom prst="rect">
            <a:avLst/>
          </a:prstGeom>
          <a:noFill/>
        </p:spPr>
        <p:txBody>
          <a:bodyPr wrap="square" rtlCol="0">
            <a:spAutoFit/>
          </a:bodyPr>
          <a:lstStyle/>
          <a:p>
            <a:pPr algn="ctr"/>
            <a:r>
              <a:rPr kumimoji="1" lang="en-US" altLang="ja-JP" sz="2074" b="1"/>
              <a:t>Robot2</a:t>
            </a:r>
          </a:p>
        </p:txBody>
      </p:sp>
      <p:grpSp>
        <p:nvGrpSpPr>
          <p:cNvPr id="4" name="グループ化 3">
            <a:extLst>
              <a:ext uri="{FF2B5EF4-FFF2-40B4-BE49-F238E27FC236}">
                <a16:creationId xmlns:a16="http://schemas.microsoft.com/office/drawing/2014/main" id="{D632C80C-ADDF-7EDE-2D6E-6D1C8C91611E}"/>
              </a:ext>
            </a:extLst>
          </p:cNvPr>
          <p:cNvGrpSpPr/>
          <p:nvPr/>
        </p:nvGrpSpPr>
        <p:grpSpPr>
          <a:xfrm>
            <a:off x="93678" y="5741361"/>
            <a:ext cx="464920" cy="272419"/>
            <a:chOff x="3069924" y="1646761"/>
            <a:chExt cx="540426" cy="352766"/>
          </a:xfrm>
        </p:grpSpPr>
        <p:sp>
          <p:nvSpPr>
            <p:cNvPr id="96" name="正方形/長方形 95">
              <a:extLst>
                <a:ext uri="{FF2B5EF4-FFF2-40B4-BE49-F238E27FC236}">
                  <a16:creationId xmlns:a16="http://schemas.microsoft.com/office/drawing/2014/main" id="{624FF46E-9484-3241-11FB-9BF919FC60A4}"/>
                </a:ext>
              </a:extLst>
            </p:cNvPr>
            <p:cNvSpPr/>
            <p:nvPr/>
          </p:nvSpPr>
          <p:spPr>
            <a:xfrm>
              <a:off x="3185727" y="1646761"/>
              <a:ext cx="308819" cy="35276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11" name="テキスト ボックス 110">
              <a:extLst>
                <a:ext uri="{FF2B5EF4-FFF2-40B4-BE49-F238E27FC236}">
                  <a16:creationId xmlns:a16="http://schemas.microsoft.com/office/drawing/2014/main" id="{768380BA-AAFE-5B1E-08F5-A6520075424D}"/>
                </a:ext>
              </a:extLst>
            </p:cNvPr>
            <p:cNvSpPr txBox="1"/>
            <p:nvPr/>
          </p:nvSpPr>
          <p:spPr>
            <a:xfrm>
              <a:off x="3069924" y="1646761"/>
              <a:ext cx="540426" cy="259059"/>
            </a:xfrm>
            <a:prstGeom prst="rect">
              <a:avLst/>
            </a:prstGeom>
            <a:noFill/>
          </p:spPr>
          <p:txBody>
            <a:bodyPr wrap="square" rtlCol="0">
              <a:spAutoFit/>
            </a:bodyPr>
            <a:lstStyle/>
            <a:p>
              <a:pPr algn="ctr"/>
              <a:r>
                <a:rPr lang="en-US" altLang="ja-JP" sz="700">
                  <a:solidFill>
                    <a:schemeClr val="bg1"/>
                  </a:solidFill>
                </a:rPr>
                <a:t>11.1V</a:t>
              </a:r>
              <a:endParaRPr kumimoji="1" lang="ja-JP" altLang="en-US" sz="700">
                <a:solidFill>
                  <a:schemeClr val="bg1"/>
                </a:solidFill>
              </a:endParaRPr>
            </a:p>
          </p:txBody>
        </p:sp>
      </p:grpSp>
      <p:grpSp>
        <p:nvGrpSpPr>
          <p:cNvPr id="127" name="グループ化 126">
            <a:extLst>
              <a:ext uri="{FF2B5EF4-FFF2-40B4-BE49-F238E27FC236}">
                <a16:creationId xmlns:a16="http://schemas.microsoft.com/office/drawing/2014/main" id="{ECD4EB87-F2A4-FF23-2FA9-42AFCB0FEF42}"/>
              </a:ext>
            </a:extLst>
          </p:cNvPr>
          <p:cNvGrpSpPr/>
          <p:nvPr/>
        </p:nvGrpSpPr>
        <p:grpSpPr>
          <a:xfrm>
            <a:off x="928658" y="5984122"/>
            <a:ext cx="200055" cy="401100"/>
            <a:chOff x="3178875" y="1528340"/>
            <a:chExt cx="322531" cy="596671"/>
          </a:xfrm>
        </p:grpSpPr>
        <p:sp>
          <p:nvSpPr>
            <p:cNvPr id="138" name="正方形/長方形 137">
              <a:extLst>
                <a:ext uri="{FF2B5EF4-FFF2-40B4-BE49-F238E27FC236}">
                  <a16:creationId xmlns:a16="http://schemas.microsoft.com/office/drawing/2014/main" id="{9339FA6E-0B96-49CF-8C01-7E95C60E7371}"/>
                </a:ext>
              </a:extLst>
            </p:cNvPr>
            <p:cNvSpPr/>
            <p:nvPr/>
          </p:nvSpPr>
          <p:spPr>
            <a:xfrm>
              <a:off x="3185727" y="1646761"/>
              <a:ext cx="308819" cy="35276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50" name="テキスト ボックス 149">
              <a:extLst>
                <a:ext uri="{FF2B5EF4-FFF2-40B4-BE49-F238E27FC236}">
                  <a16:creationId xmlns:a16="http://schemas.microsoft.com/office/drawing/2014/main" id="{DCDDDCD3-C6A1-ECC0-FBE5-134CC35E0855}"/>
                </a:ext>
              </a:extLst>
            </p:cNvPr>
            <p:cNvSpPr txBox="1"/>
            <p:nvPr/>
          </p:nvSpPr>
          <p:spPr>
            <a:xfrm rot="16200000">
              <a:off x="3041805" y="1665410"/>
              <a:ext cx="596671" cy="322531"/>
            </a:xfrm>
            <a:prstGeom prst="rect">
              <a:avLst/>
            </a:prstGeom>
            <a:noFill/>
          </p:spPr>
          <p:txBody>
            <a:bodyPr wrap="square" rtlCol="0">
              <a:spAutoFit/>
            </a:bodyPr>
            <a:lstStyle/>
            <a:p>
              <a:pPr algn="ctr"/>
              <a:r>
                <a:rPr lang="en-US" altLang="ja-JP" sz="700">
                  <a:solidFill>
                    <a:schemeClr val="bg1"/>
                  </a:solidFill>
                </a:rPr>
                <a:t>11.1v</a:t>
              </a:r>
            </a:p>
          </p:txBody>
        </p:sp>
      </p:grpSp>
      <p:sp>
        <p:nvSpPr>
          <p:cNvPr id="151" name="四角形: 角を丸くする 150">
            <a:extLst>
              <a:ext uri="{FF2B5EF4-FFF2-40B4-BE49-F238E27FC236}">
                <a16:creationId xmlns:a16="http://schemas.microsoft.com/office/drawing/2014/main" id="{77E273C1-D96E-486C-3C63-F5F479DD7FD3}"/>
              </a:ext>
            </a:extLst>
          </p:cNvPr>
          <p:cNvSpPr/>
          <p:nvPr/>
        </p:nvSpPr>
        <p:spPr>
          <a:xfrm>
            <a:off x="1100171" y="5167715"/>
            <a:ext cx="1222593" cy="1210752"/>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64" name="四角形: 角を丸くする 163">
            <a:extLst>
              <a:ext uri="{FF2B5EF4-FFF2-40B4-BE49-F238E27FC236}">
                <a16:creationId xmlns:a16="http://schemas.microsoft.com/office/drawing/2014/main" id="{F1D77C35-AF32-628B-4947-78152D434519}"/>
              </a:ext>
            </a:extLst>
          </p:cNvPr>
          <p:cNvSpPr/>
          <p:nvPr/>
        </p:nvSpPr>
        <p:spPr>
          <a:xfrm>
            <a:off x="1745444" y="6523447"/>
            <a:ext cx="1738748" cy="735605"/>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65" name="四角形: 角を丸くする 164">
            <a:extLst>
              <a:ext uri="{FF2B5EF4-FFF2-40B4-BE49-F238E27FC236}">
                <a16:creationId xmlns:a16="http://schemas.microsoft.com/office/drawing/2014/main" id="{DF3725A4-905F-5397-7CA7-A78114C5534F}"/>
              </a:ext>
            </a:extLst>
          </p:cNvPr>
          <p:cNvSpPr/>
          <p:nvPr/>
        </p:nvSpPr>
        <p:spPr>
          <a:xfrm>
            <a:off x="2405248" y="5167715"/>
            <a:ext cx="1296606" cy="1296536"/>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86" name="四角形: 角を丸くする 185">
            <a:extLst>
              <a:ext uri="{FF2B5EF4-FFF2-40B4-BE49-F238E27FC236}">
                <a16:creationId xmlns:a16="http://schemas.microsoft.com/office/drawing/2014/main" id="{C03635CC-05A3-F957-2E25-E4A39F7D5D96}"/>
              </a:ext>
            </a:extLst>
          </p:cNvPr>
          <p:cNvSpPr/>
          <p:nvPr/>
        </p:nvSpPr>
        <p:spPr>
          <a:xfrm>
            <a:off x="117463" y="5169719"/>
            <a:ext cx="834750" cy="571917"/>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024" name="テキスト ボックス 1023">
            <a:extLst>
              <a:ext uri="{FF2B5EF4-FFF2-40B4-BE49-F238E27FC236}">
                <a16:creationId xmlns:a16="http://schemas.microsoft.com/office/drawing/2014/main" id="{70226F87-061F-0AE7-A3F2-359AA111C5F9}"/>
              </a:ext>
            </a:extLst>
          </p:cNvPr>
          <p:cNvSpPr txBox="1"/>
          <p:nvPr/>
        </p:nvSpPr>
        <p:spPr>
          <a:xfrm>
            <a:off x="-69529" y="5575275"/>
            <a:ext cx="1052738" cy="215444"/>
          </a:xfrm>
          <a:prstGeom prst="rect">
            <a:avLst/>
          </a:prstGeom>
          <a:noFill/>
        </p:spPr>
        <p:txBody>
          <a:bodyPr wrap="square" rtlCol="0">
            <a:spAutoFit/>
          </a:bodyPr>
          <a:lstStyle/>
          <a:p>
            <a:pPr algn="ctr"/>
            <a:r>
              <a:rPr kumimoji="1" lang="en-US" altLang="ja-JP" sz="800"/>
              <a:t>Lipo1300mAh</a:t>
            </a:r>
          </a:p>
        </p:txBody>
      </p:sp>
      <p:pic>
        <p:nvPicPr>
          <p:cNvPr id="1026" name="図 1025">
            <a:extLst>
              <a:ext uri="{FF2B5EF4-FFF2-40B4-BE49-F238E27FC236}">
                <a16:creationId xmlns:a16="http://schemas.microsoft.com/office/drawing/2014/main" id="{E07D1E72-6337-B71F-46DC-CA2A809486B6}"/>
              </a:ext>
            </a:extLst>
          </p:cNvPr>
          <p:cNvPicPr>
            <a:picLocks noChangeAspect="1"/>
          </p:cNvPicPr>
          <p:nvPr/>
        </p:nvPicPr>
        <p:blipFill>
          <a:blip r:embed="rId7"/>
          <a:srcRect t="16724" b="16496"/>
          <a:stretch>
            <a:fillRect/>
          </a:stretch>
        </p:blipFill>
        <p:spPr>
          <a:xfrm>
            <a:off x="172251" y="5287567"/>
            <a:ext cx="559362" cy="356359"/>
          </a:xfrm>
          <a:prstGeom prst="rect">
            <a:avLst/>
          </a:prstGeom>
        </p:spPr>
      </p:pic>
      <p:grpSp>
        <p:nvGrpSpPr>
          <p:cNvPr id="1036" name="グループ化 1035">
            <a:extLst>
              <a:ext uri="{FF2B5EF4-FFF2-40B4-BE49-F238E27FC236}">
                <a16:creationId xmlns:a16="http://schemas.microsoft.com/office/drawing/2014/main" id="{91375C9F-8CE2-EF6F-B806-C1EA22CB0DEC}"/>
              </a:ext>
            </a:extLst>
          </p:cNvPr>
          <p:cNvGrpSpPr/>
          <p:nvPr/>
        </p:nvGrpSpPr>
        <p:grpSpPr>
          <a:xfrm>
            <a:off x="818947" y="6901075"/>
            <a:ext cx="464920" cy="254620"/>
            <a:chOff x="3069924" y="1646761"/>
            <a:chExt cx="540426" cy="352766"/>
          </a:xfrm>
        </p:grpSpPr>
        <p:sp>
          <p:nvSpPr>
            <p:cNvPr id="1037" name="正方形/長方形 1036">
              <a:extLst>
                <a:ext uri="{FF2B5EF4-FFF2-40B4-BE49-F238E27FC236}">
                  <a16:creationId xmlns:a16="http://schemas.microsoft.com/office/drawing/2014/main" id="{743E313C-F314-64B4-D9A4-BF3B61A7F560}"/>
                </a:ext>
              </a:extLst>
            </p:cNvPr>
            <p:cNvSpPr/>
            <p:nvPr/>
          </p:nvSpPr>
          <p:spPr>
            <a:xfrm>
              <a:off x="3185727" y="1646761"/>
              <a:ext cx="308819" cy="35276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038" name="テキスト ボックス 1037">
              <a:extLst>
                <a:ext uri="{FF2B5EF4-FFF2-40B4-BE49-F238E27FC236}">
                  <a16:creationId xmlns:a16="http://schemas.microsoft.com/office/drawing/2014/main" id="{CCE8AAFF-5270-1FD9-E234-A65DE44EB58F}"/>
                </a:ext>
              </a:extLst>
            </p:cNvPr>
            <p:cNvSpPr txBox="1"/>
            <p:nvPr/>
          </p:nvSpPr>
          <p:spPr>
            <a:xfrm>
              <a:off x="3069924" y="1646761"/>
              <a:ext cx="540426" cy="277168"/>
            </a:xfrm>
            <a:prstGeom prst="rect">
              <a:avLst/>
            </a:prstGeom>
            <a:noFill/>
          </p:spPr>
          <p:txBody>
            <a:bodyPr wrap="square" rtlCol="0">
              <a:spAutoFit/>
            </a:bodyPr>
            <a:lstStyle/>
            <a:p>
              <a:pPr algn="ctr"/>
              <a:r>
                <a:rPr lang="en-US" altLang="ja-JP" sz="700">
                  <a:solidFill>
                    <a:schemeClr val="bg1"/>
                  </a:solidFill>
                </a:rPr>
                <a:t>48V</a:t>
              </a:r>
            </a:p>
          </p:txBody>
        </p:sp>
      </p:grpSp>
      <p:sp>
        <p:nvSpPr>
          <p:cNvPr id="1042" name="四角形: 角を丸くする 1041">
            <a:extLst>
              <a:ext uri="{FF2B5EF4-FFF2-40B4-BE49-F238E27FC236}">
                <a16:creationId xmlns:a16="http://schemas.microsoft.com/office/drawing/2014/main" id="{12F64331-4EEE-6345-A268-07942093FB0D}"/>
              </a:ext>
            </a:extLst>
          </p:cNvPr>
          <p:cNvSpPr/>
          <p:nvPr/>
        </p:nvSpPr>
        <p:spPr>
          <a:xfrm>
            <a:off x="1141595" y="6619058"/>
            <a:ext cx="561243" cy="629932"/>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043" name="図 1042">
            <a:extLst>
              <a:ext uri="{FF2B5EF4-FFF2-40B4-BE49-F238E27FC236}">
                <a16:creationId xmlns:a16="http://schemas.microsoft.com/office/drawing/2014/main" id="{85A028D9-C2D9-5908-1A96-920C83B1C26B}"/>
              </a:ext>
            </a:extLst>
          </p:cNvPr>
          <p:cNvPicPr>
            <a:picLocks noChangeAspect="1"/>
          </p:cNvPicPr>
          <p:nvPr/>
        </p:nvPicPr>
        <p:blipFill>
          <a:blip r:embed="rId9"/>
          <a:srcRect l="-1" t="21012" r="11657" b="26220"/>
          <a:stretch>
            <a:fillRect/>
          </a:stretch>
        </p:blipFill>
        <p:spPr>
          <a:xfrm>
            <a:off x="1180501" y="6871247"/>
            <a:ext cx="483540" cy="301328"/>
          </a:xfrm>
          <a:prstGeom prst="rect">
            <a:avLst/>
          </a:prstGeom>
        </p:spPr>
      </p:pic>
      <p:sp>
        <p:nvSpPr>
          <p:cNvPr id="1044" name="テキスト ボックス 1043">
            <a:extLst>
              <a:ext uri="{FF2B5EF4-FFF2-40B4-BE49-F238E27FC236}">
                <a16:creationId xmlns:a16="http://schemas.microsoft.com/office/drawing/2014/main" id="{6793FC5E-2906-388E-82C1-4726401C18B7}"/>
              </a:ext>
            </a:extLst>
          </p:cNvPr>
          <p:cNvSpPr txBox="1"/>
          <p:nvPr/>
        </p:nvSpPr>
        <p:spPr>
          <a:xfrm>
            <a:off x="861790" y="6720619"/>
            <a:ext cx="953115" cy="215444"/>
          </a:xfrm>
          <a:prstGeom prst="rect">
            <a:avLst/>
          </a:prstGeom>
          <a:noFill/>
        </p:spPr>
        <p:txBody>
          <a:bodyPr wrap="square" rtlCol="0">
            <a:spAutoFit/>
          </a:bodyPr>
          <a:lstStyle/>
          <a:p>
            <a:pPr algn="ctr"/>
            <a:r>
              <a:rPr kumimoji="1" lang="en-US" altLang="ja-JP" sz="800"/>
              <a:t>CB1037</a:t>
            </a:r>
          </a:p>
        </p:txBody>
      </p:sp>
      <p:sp>
        <p:nvSpPr>
          <p:cNvPr id="1045" name="テキスト ボックス 1044">
            <a:extLst>
              <a:ext uri="{FF2B5EF4-FFF2-40B4-BE49-F238E27FC236}">
                <a16:creationId xmlns:a16="http://schemas.microsoft.com/office/drawing/2014/main" id="{52922773-F4CC-94C4-838B-1D9E9322EEF5}"/>
              </a:ext>
            </a:extLst>
          </p:cNvPr>
          <p:cNvSpPr txBox="1"/>
          <p:nvPr/>
        </p:nvSpPr>
        <p:spPr>
          <a:xfrm>
            <a:off x="895523" y="6616510"/>
            <a:ext cx="1052738" cy="215444"/>
          </a:xfrm>
          <a:prstGeom prst="rect">
            <a:avLst/>
          </a:prstGeom>
          <a:noFill/>
        </p:spPr>
        <p:txBody>
          <a:bodyPr wrap="square" rtlCol="0">
            <a:spAutoFit/>
          </a:bodyPr>
          <a:lstStyle/>
          <a:p>
            <a:pPr algn="ctr"/>
            <a:r>
              <a:rPr kumimoji="1" lang="ja-JP" altLang="en-US" sz="800" b="1"/>
              <a:t>ソレノイド</a:t>
            </a:r>
            <a:endParaRPr kumimoji="1" lang="en-US" altLang="ja-JP" sz="800" b="1"/>
          </a:p>
        </p:txBody>
      </p:sp>
      <p:sp>
        <p:nvSpPr>
          <p:cNvPr id="1046" name="テキスト ボックス 1045">
            <a:extLst>
              <a:ext uri="{FF2B5EF4-FFF2-40B4-BE49-F238E27FC236}">
                <a16:creationId xmlns:a16="http://schemas.microsoft.com/office/drawing/2014/main" id="{14102E7E-1EDC-F822-5526-82C67B9EB928}"/>
              </a:ext>
            </a:extLst>
          </p:cNvPr>
          <p:cNvSpPr txBox="1"/>
          <p:nvPr/>
        </p:nvSpPr>
        <p:spPr>
          <a:xfrm>
            <a:off x="2173836" y="5166200"/>
            <a:ext cx="1052738" cy="215444"/>
          </a:xfrm>
          <a:prstGeom prst="rect">
            <a:avLst/>
          </a:prstGeom>
          <a:noFill/>
        </p:spPr>
        <p:txBody>
          <a:bodyPr wrap="square" rtlCol="0">
            <a:spAutoFit/>
          </a:bodyPr>
          <a:lstStyle/>
          <a:p>
            <a:pPr algn="ctr"/>
            <a:r>
              <a:rPr kumimoji="1" lang="ja-JP" altLang="en-US" sz="800" b="1"/>
              <a:t>メイン基板</a:t>
            </a:r>
            <a:endParaRPr kumimoji="1" lang="en-US" altLang="ja-JP" sz="800" b="1"/>
          </a:p>
        </p:txBody>
      </p:sp>
      <p:sp>
        <p:nvSpPr>
          <p:cNvPr id="1048" name="四角形: 角を丸くする 1047">
            <a:extLst>
              <a:ext uri="{FF2B5EF4-FFF2-40B4-BE49-F238E27FC236}">
                <a16:creationId xmlns:a16="http://schemas.microsoft.com/office/drawing/2014/main" id="{03659EBC-11AE-4923-B715-A8236FBF5D73}"/>
              </a:ext>
            </a:extLst>
          </p:cNvPr>
          <p:cNvSpPr/>
          <p:nvPr/>
        </p:nvSpPr>
        <p:spPr>
          <a:xfrm>
            <a:off x="3088037" y="5351138"/>
            <a:ext cx="562430" cy="413906"/>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049" name="図 1048">
            <a:extLst>
              <a:ext uri="{FF2B5EF4-FFF2-40B4-BE49-F238E27FC236}">
                <a16:creationId xmlns:a16="http://schemas.microsoft.com/office/drawing/2014/main" id="{846AE822-E77E-5E6B-2706-D1D48547AA75}"/>
              </a:ext>
            </a:extLst>
          </p:cNvPr>
          <p:cNvPicPr>
            <a:picLocks noChangeAspect="1"/>
          </p:cNvPicPr>
          <p:nvPr/>
        </p:nvPicPr>
        <p:blipFill>
          <a:blip r:embed="rId11"/>
          <a:srcRect l="20806" t="19301" r="19677" b="22713"/>
          <a:stretch>
            <a:fillRect/>
          </a:stretch>
        </p:blipFill>
        <p:spPr>
          <a:xfrm>
            <a:off x="3187123" y="5475458"/>
            <a:ext cx="399549" cy="258047"/>
          </a:xfrm>
          <a:prstGeom prst="rect">
            <a:avLst/>
          </a:prstGeom>
        </p:spPr>
      </p:pic>
      <p:sp>
        <p:nvSpPr>
          <p:cNvPr id="1050" name="テキスト ボックス 1049">
            <a:extLst>
              <a:ext uri="{FF2B5EF4-FFF2-40B4-BE49-F238E27FC236}">
                <a16:creationId xmlns:a16="http://schemas.microsoft.com/office/drawing/2014/main" id="{8AA1C522-4B27-6AFA-BE7B-972E87D55A5D}"/>
              </a:ext>
            </a:extLst>
          </p:cNvPr>
          <p:cNvSpPr txBox="1"/>
          <p:nvPr/>
        </p:nvSpPr>
        <p:spPr>
          <a:xfrm>
            <a:off x="2780529" y="5332234"/>
            <a:ext cx="1052738" cy="215444"/>
          </a:xfrm>
          <a:prstGeom prst="rect">
            <a:avLst/>
          </a:prstGeom>
          <a:noFill/>
        </p:spPr>
        <p:txBody>
          <a:bodyPr wrap="square" rtlCol="0">
            <a:spAutoFit/>
          </a:bodyPr>
          <a:lstStyle/>
          <a:p>
            <a:pPr algn="ctr"/>
            <a:r>
              <a:rPr kumimoji="1" lang="en-US" altLang="ja-JP" sz="800"/>
              <a:t>BNO055</a:t>
            </a:r>
          </a:p>
        </p:txBody>
      </p:sp>
      <p:sp>
        <p:nvSpPr>
          <p:cNvPr id="1051" name="テキスト ボックス 1050">
            <a:extLst>
              <a:ext uri="{FF2B5EF4-FFF2-40B4-BE49-F238E27FC236}">
                <a16:creationId xmlns:a16="http://schemas.microsoft.com/office/drawing/2014/main" id="{3E1A2232-2682-8DBB-E0AF-DA7A3E4DDB80}"/>
              </a:ext>
            </a:extLst>
          </p:cNvPr>
          <p:cNvSpPr txBox="1"/>
          <p:nvPr/>
        </p:nvSpPr>
        <p:spPr>
          <a:xfrm>
            <a:off x="872055" y="5155228"/>
            <a:ext cx="1461364" cy="215444"/>
          </a:xfrm>
          <a:prstGeom prst="rect">
            <a:avLst/>
          </a:prstGeom>
          <a:noFill/>
        </p:spPr>
        <p:txBody>
          <a:bodyPr wrap="square" rtlCol="0">
            <a:spAutoFit/>
          </a:bodyPr>
          <a:lstStyle/>
          <a:p>
            <a:pPr algn="ctr"/>
            <a:r>
              <a:rPr kumimoji="1" lang="ja-JP" altLang="en-US" sz="800" b="1"/>
              <a:t>モータードライバー</a:t>
            </a:r>
            <a:endParaRPr kumimoji="1" lang="en-US" altLang="ja-JP" sz="800" b="1"/>
          </a:p>
        </p:txBody>
      </p:sp>
      <p:sp>
        <p:nvSpPr>
          <p:cNvPr id="1052" name="四角形: 角を丸くする 1051">
            <a:extLst>
              <a:ext uri="{FF2B5EF4-FFF2-40B4-BE49-F238E27FC236}">
                <a16:creationId xmlns:a16="http://schemas.microsoft.com/office/drawing/2014/main" id="{2C990698-3CFE-9690-FED6-7D896F51BAAA}"/>
              </a:ext>
            </a:extLst>
          </p:cNvPr>
          <p:cNvSpPr/>
          <p:nvPr/>
        </p:nvSpPr>
        <p:spPr>
          <a:xfrm>
            <a:off x="1145604" y="6043394"/>
            <a:ext cx="1123380" cy="287759"/>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053" name="図 1052">
            <a:extLst>
              <a:ext uri="{FF2B5EF4-FFF2-40B4-BE49-F238E27FC236}">
                <a16:creationId xmlns:a16="http://schemas.microsoft.com/office/drawing/2014/main" id="{560B512D-D1DA-1C2E-D3F8-0D468014A69C}"/>
              </a:ext>
            </a:extLst>
          </p:cNvPr>
          <p:cNvPicPr>
            <a:picLocks noChangeAspect="1"/>
          </p:cNvPicPr>
          <p:nvPr/>
        </p:nvPicPr>
        <p:blipFill>
          <a:blip r:embed="rId32"/>
          <a:srcRect l="14562" t="33262" r="9201" b="25026"/>
          <a:stretch>
            <a:fillRect/>
          </a:stretch>
        </p:blipFill>
        <p:spPr>
          <a:xfrm>
            <a:off x="1814905" y="6083131"/>
            <a:ext cx="423291" cy="231595"/>
          </a:xfrm>
          <a:prstGeom prst="rect">
            <a:avLst/>
          </a:prstGeom>
        </p:spPr>
      </p:pic>
      <p:sp>
        <p:nvSpPr>
          <p:cNvPr id="1054" name="テキスト ボックス 1053">
            <a:extLst>
              <a:ext uri="{FF2B5EF4-FFF2-40B4-BE49-F238E27FC236}">
                <a16:creationId xmlns:a16="http://schemas.microsoft.com/office/drawing/2014/main" id="{6D0A9851-7A1B-4277-7A34-EBD36253F211}"/>
              </a:ext>
            </a:extLst>
          </p:cNvPr>
          <p:cNvSpPr txBox="1"/>
          <p:nvPr/>
        </p:nvSpPr>
        <p:spPr>
          <a:xfrm>
            <a:off x="977259" y="5989681"/>
            <a:ext cx="1000497" cy="215444"/>
          </a:xfrm>
          <a:prstGeom prst="rect">
            <a:avLst/>
          </a:prstGeom>
          <a:noFill/>
        </p:spPr>
        <p:txBody>
          <a:bodyPr wrap="square" rtlCol="0">
            <a:spAutoFit/>
          </a:bodyPr>
          <a:lstStyle/>
          <a:p>
            <a:pPr algn="ctr"/>
            <a:r>
              <a:rPr lang="en-US" altLang="ja-JP" sz="800"/>
              <a:t>MOT-IG-22-12V</a:t>
            </a:r>
          </a:p>
        </p:txBody>
      </p:sp>
      <p:sp>
        <p:nvSpPr>
          <p:cNvPr id="1056" name="テキスト ボックス 1055">
            <a:extLst>
              <a:ext uri="{FF2B5EF4-FFF2-40B4-BE49-F238E27FC236}">
                <a16:creationId xmlns:a16="http://schemas.microsoft.com/office/drawing/2014/main" id="{521B18FF-9CEF-F868-8CDB-DED4E55F9A03}"/>
              </a:ext>
            </a:extLst>
          </p:cNvPr>
          <p:cNvSpPr txBox="1"/>
          <p:nvPr/>
        </p:nvSpPr>
        <p:spPr>
          <a:xfrm>
            <a:off x="1323483" y="6499908"/>
            <a:ext cx="1461364" cy="215444"/>
          </a:xfrm>
          <a:prstGeom prst="rect">
            <a:avLst/>
          </a:prstGeom>
          <a:noFill/>
        </p:spPr>
        <p:txBody>
          <a:bodyPr wrap="square" rtlCol="0">
            <a:spAutoFit/>
          </a:bodyPr>
          <a:lstStyle/>
          <a:p>
            <a:pPr algn="ctr"/>
            <a:r>
              <a:rPr kumimoji="1" lang="ja-JP" altLang="en-US" sz="800" b="1"/>
              <a:t>ライン基板</a:t>
            </a:r>
            <a:endParaRPr kumimoji="1" lang="en-US" altLang="ja-JP" sz="800" b="1"/>
          </a:p>
        </p:txBody>
      </p:sp>
      <p:sp>
        <p:nvSpPr>
          <p:cNvPr id="1058" name="テキスト ボックス 1057">
            <a:extLst>
              <a:ext uri="{FF2B5EF4-FFF2-40B4-BE49-F238E27FC236}">
                <a16:creationId xmlns:a16="http://schemas.microsoft.com/office/drawing/2014/main" id="{C2F45353-64AF-4B79-C7A8-4CD433B6EB05}"/>
              </a:ext>
            </a:extLst>
          </p:cNvPr>
          <p:cNvSpPr txBox="1"/>
          <p:nvPr/>
        </p:nvSpPr>
        <p:spPr>
          <a:xfrm>
            <a:off x="-102969" y="5140723"/>
            <a:ext cx="1052738" cy="215444"/>
          </a:xfrm>
          <a:prstGeom prst="rect">
            <a:avLst/>
          </a:prstGeom>
          <a:noFill/>
        </p:spPr>
        <p:txBody>
          <a:bodyPr wrap="square" lIns="91440" tIns="45720" rIns="91440" bIns="45720" rtlCol="0" anchor="t">
            <a:spAutoFit/>
          </a:bodyPr>
          <a:lstStyle/>
          <a:p>
            <a:pPr algn="ctr"/>
            <a:r>
              <a:rPr lang="ja-JP" altLang="en-US" sz="800" b="1">
                <a:ea typeface="游ゴシック"/>
              </a:rPr>
              <a:t>バッテリー</a:t>
            </a:r>
            <a:endParaRPr kumimoji="1" lang="en-US" altLang="ja-JP" sz="800" b="1"/>
          </a:p>
        </p:txBody>
      </p:sp>
      <p:sp>
        <p:nvSpPr>
          <p:cNvPr id="1059" name="正方形/長方形 1058">
            <a:extLst>
              <a:ext uri="{FF2B5EF4-FFF2-40B4-BE49-F238E27FC236}">
                <a16:creationId xmlns:a16="http://schemas.microsoft.com/office/drawing/2014/main" id="{7CA17DAD-E87B-E88C-4415-ED18FF60C948}"/>
              </a:ext>
            </a:extLst>
          </p:cNvPr>
          <p:cNvSpPr/>
          <p:nvPr/>
        </p:nvSpPr>
        <p:spPr>
          <a:xfrm>
            <a:off x="2583101" y="5699479"/>
            <a:ext cx="45719" cy="24508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060" name="四角形: 角を丸くする 1059">
            <a:extLst>
              <a:ext uri="{FF2B5EF4-FFF2-40B4-BE49-F238E27FC236}">
                <a16:creationId xmlns:a16="http://schemas.microsoft.com/office/drawing/2014/main" id="{B12AD2A3-8B5B-2080-C80B-1F799C1EEFE7}"/>
              </a:ext>
            </a:extLst>
          </p:cNvPr>
          <p:cNvSpPr/>
          <p:nvPr/>
        </p:nvSpPr>
        <p:spPr>
          <a:xfrm>
            <a:off x="2604736" y="6579933"/>
            <a:ext cx="833284" cy="513849"/>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061" name="正方形/長方形 1060">
            <a:extLst>
              <a:ext uri="{FF2B5EF4-FFF2-40B4-BE49-F238E27FC236}">
                <a16:creationId xmlns:a16="http://schemas.microsoft.com/office/drawing/2014/main" id="{7140E5A3-7AA2-8EDF-6DDC-886DC67FE571}"/>
              </a:ext>
            </a:extLst>
          </p:cNvPr>
          <p:cNvSpPr/>
          <p:nvPr/>
        </p:nvSpPr>
        <p:spPr>
          <a:xfrm>
            <a:off x="2254286" y="6984212"/>
            <a:ext cx="112384" cy="54101"/>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1062" name="テキスト ボックス 1061">
            <a:extLst>
              <a:ext uri="{FF2B5EF4-FFF2-40B4-BE49-F238E27FC236}">
                <a16:creationId xmlns:a16="http://schemas.microsoft.com/office/drawing/2014/main" id="{4CD42FBC-B2BC-B340-772B-5D15934E19F4}"/>
              </a:ext>
            </a:extLst>
          </p:cNvPr>
          <p:cNvSpPr txBox="1"/>
          <p:nvPr/>
        </p:nvSpPr>
        <p:spPr>
          <a:xfrm>
            <a:off x="2556094" y="6554323"/>
            <a:ext cx="800580" cy="338554"/>
          </a:xfrm>
          <a:prstGeom prst="rect">
            <a:avLst/>
          </a:prstGeom>
          <a:noFill/>
        </p:spPr>
        <p:txBody>
          <a:bodyPr wrap="square" lIns="91440" tIns="45720" rIns="91440" bIns="45720" anchor="t">
            <a:spAutoFit/>
          </a:bodyPr>
          <a:lstStyle/>
          <a:p>
            <a:r>
              <a:rPr lang="en-US" altLang="ja-JP" sz="800" err="1">
                <a:ea typeface="游ゴシック"/>
              </a:rPr>
              <a:t>Seeedino</a:t>
            </a:r>
            <a:r>
              <a:rPr lang="en-US" altLang="ja-JP" sz="800">
                <a:ea typeface="游ゴシック"/>
              </a:rPr>
              <a:t> Xiao</a:t>
            </a:r>
            <a:endParaRPr lang="ja-JP" altLang="en-US" sz="2074">
              <a:ea typeface="游ゴシック" panose="020B0400000000000000" pitchFamily="34" charset="-128"/>
              <a:cs typeface="Calibri" panose="020F0502020204030204"/>
            </a:endParaRPr>
          </a:p>
          <a:p>
            <a:r>
              <a:rPr lang="en-US" altLang="ja-JP" sz="800">
                <a:ea typeface="游ゴシック"/>
              </a:rPr>
              <a:t>SAMD21</a:t>
            </a:r>
            <a:endParaRPr lang="ja-JP" altLang="en-US" sz="2074">
              <a:ea typeface="游ゴシック"/>
              <a:cs typeface="Calibri"/>
            </a:endParaRPr>
          </a:p>
        </p:txBody>
      </p:sp>
      <p:pic>
        <p:nvPicPr>
          <p:cNvPr id="1063" name="Picture 6" descr="Seeed Technology Co., Ltd 102010328 XIAO SAMD21">
            <a:extLst>
              <a:ext uri="{FF2B5EF4-FFF2-40B4-BE49-F238E27FC236}">
                <a16:creationId xmlns:a16="http://schemas.microsoft.com/office/drawing/2014/main" id="{63C01540-8955-3D5B-487C-CC6B752F9A3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78759" y="6747807"/>
            <a:ext cx="309718" cy="309718"/>
          </a:xfrm>
          <a:prstGeom prst="rect">
            <a:avLst/>
          </a:prstGeom>
          <a:noFill/>
          <a:extLst>
            <a:ext uri="{909E8E84-426E-40DD-AFC4-6F175D3DCCD1}">
              <a14:hiddenFill xmlns:a14="http://schemas.microsoft.com/office/drawing/2010/main">
                <a:solidFill>
                  <a:srgbClr val="FFFFFF"/>
                </a:solidFill>
              </a14:hiddenFill>
            </a:ext>
          </a:extLst>
        </p:spPr>
      </p:pic>
      <p:sp>
        <p:nvSpPr>
          <p:cNvPr id="1064" name="四角形: 角を丸くする 1063">
            <a:extLst>
              <a:ext uri="{FF2B5EF4-FFF2-40B4-BE49-F238E27FC236}">
                <a16:creationId xmlns:a16="http://schemas.microsoft.com/office/drawing/2014/main" id="{B2A13D8D-59F5-90F0-9B7E-D223E5907CE2}"/>
              </a:ext>
            </a:extLst>
          </p:cNvPr>
          <p:cNvSpPr/>
          <p:nvPr/>
        </p:nvSpPr>
        <p:spPr>
          <a:xfrm>
            <a:off x="2368228" y="6836569"/>
            <a:ext cx="677290" cy="372952"/>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065" name="Picture 10" descr="24-pin (DB) package image">
            <a:extLst>
              <a:ext uri="{FF2B5EF4-FFF2-40B4-BE49-F238E27FC236}">
                <a16:creationId xmlns:a16="http://schemas.microsoft.com/office/drawing/2014/main" id="{C6A8709F-3651-9BCB-28CE-35CC5D09C6B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66082" y="6979876"/>
            <a:ext cx="375863" cy="236582"/>
          </a:xfrm>
          <a:prstGeom prst="rect">
            <a:avLst/>
          </a:prstGeom>
          <a:noFill/>
          <a:extLst>
            <a:ext uri="{909E8E84-426E-40DD-AFC4-6F175D3DCCD1}">
              <a14:hiddenFill xmlns:a14="http://schemas.microsoft.com/office/drawing/2010/main">
                <a:solidFill>
                  <a:srgbClr val="FFFFFF"/>
                </a:solidFill>
              </a14:hiddenFill>
            </a:ext>
          </a:extLst>
        </p:spPr>
      </p:pic>
      <p:sp>
        <p:nvSpPr>
          <p:cNvPr id="1066" name="テキスト ボックス 1065">
            <a:extLst>
              <a:ext uri="{FF2B5EF4-FFF2-40B4-BE49-F238E27FC236}">
                <a16:creationId xmlns:a16="http://schemas.microsoft.com/office/drawing/2014/main" id="{EE30B7D2-CE90-C12E-C31E-2CE06D55EA03}"/>
              </a:ext>
            </a:extLst>
          </p:cNvPr>
          <p:cNvSpPr txBox="1"/>
          <p:nvPr/>
        </p:nvSpPr>
        <p:spPr>
          <a:xfrm>
            <a:off x="2312192" y="6825512"/>
            <a:ext cx="832690" cy="215444"/>
          </a:xfrm>
          <a:prstGeom prst="rect">
            <a:avLst/>
          </a:prstGeom>
          <a:noFill/>
        </p:spPr>
        <p:txBody>
          <a:bodyPr wrap="square">
            <a:spAutoFit/>
          </a:bodyPr>
          <a:lstStyle/>
          <a:p>
            <a:r>
              <a:rPr lang="en-US" altLang="ja-JP" sz="800"/>
              <a:t>cd74hc4067sm</a:t>
            </a:r>
          </a:p>
        </p:txBody>
      </p:sp>
      <p:sp>
        <p:nvSpPr>
          <p:cNvPr id="1068" name="テキスト ボックス 1067">
            <a:extLst>
              <a:ext uri="{FF2B5EF4-FFF2-40B4-BE49-F238E27FC236}">
                <a16:creationId xmlns:a16="http://schemas.microsoft.com/office/drawing/2014/main" id="{A9A8AB13-C138-6947-8965-1C9E639AD7B3}"/>
              </a:ext>
            </a:extLst>
          </p:cNvPr>
          <p:cNvSpPr txBox="1"/>
          <p:nvPr/>
        </p:nvSpPr>
        <p:spPr>
          <a:xfrm>
            <a:off x="3260454" y="5322595"/>
            <a:ext cx="1461364" cy="215444"/>
          </a:xfrm>
          <a:prstGeom prst="rect">
            <a:avLst/>
          </a:prstGeom>
          <a:noFill/>
        </p:spPr>
        <p:txBody>
          <a:bodyPr wrap="square" lIns="91440" tIns="45720" rIns="91440" bIns="45720" rtlCol="0" anchor="t">
            <a:spAutoFit/>
          </a:bodyPr>
          <a:lstStyle/>
          <a:p>
            <a:pPr algn="ctr"/>
            <a:r>
              <a:rPr kumimoji="1" lang="ja-JP" altLang="en-US" sz="800" b="1">
                <a:ea typeface="游ゴシック"/>
              </a:rPr>
              <a:t>IR基板</a:t>
            </a:r>
            <a:endParaRPr kumimoji="1" lang="en-US" altLang="ja-JP" sz="800" b="1">
              <a:ea typeface="游ゴシック"/>
            </a:endParaRPr>
          </a:p>
        </p:txBody>
      </p:sp>
      <p:sp>
        <p:nvSpPr>
          <p:cNvPr id="1070" name="テキスト ボックス 1069">
            <a:extLst>
              <a:ext uri="{FF2B5EF4-FFF2-40B4-BE49-F238E27FC236}">
                <a16:creationId xmlns:a16="http://schemas.microsoft.com/office/drawing/2014/main" id="{6A390F45-4BC3-AF8A-E3B7-54C9A8467AAB}"/>
              </a:ext>
            </a:extLst>
          </p:cNvPr>
          <p:cNvSpPr txBox="1"/>
          <p:nvPr/>
        </p:nvSpPr>
        <p:spPr>
          <a:xfrm>
            <a:off x="1921105" y="5997896"/>
            <a:ext cx="380979" cy="215444"/>
          </a:xfrm>
          <a:prstGeom prst="rect">
            <a:avLst/>
          </a:prstGeom>
          <a:noFill/>
        </p:spPr>
        <p:txBody>
          <a:bodyPr wrap="square" rtlCol="0">
            <a:spAutoFit/>
          </a:bodyPr>
          <a:lstStyle/>
          <a:p>
            <a:pPr algn="ctr"/>
            <a:r>
              <a:rPr kumimoji="1" lang="en-US" altLang="ja-JP" sz="800" b="1"/>
              <a:t>×4</a:t>
            </a:r>
          </a:p>
        </p:txBody>
      </p:sp>
      <p:sp>
        <p:nvSpPr>
          <p:cNvPr id="1072" name="正方形/長方形 1071">
            <a:extLst>
              <a:ext uri="{FF2B5EF4-FFF2-40B4-BE49-F238E27FC236}">
                <a16:creationId xmlns:a16="http://schemas.microsoft.com/office/drawing/2014/main" id="{070002F1-8B81-9535-E509-6F78089B15CF}"/>
              </a:ext>
            </a:extLst>
          </p:cNvPr>
          <p:cNvSpPr/>
          <p:nvPr/>
        </p:nvSpPr>
        <p:spPr>
          <a:xfrm>
            <a:off x="2327642" y="6092815"/>
            <a:ext cx="125185" cy="45719"/>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73" name="正方形/長方形 1072">
            <a:extLst>
              <a:ext uri="{FF2B5EF4-FFF2-40B4-BE49-F238E27FC236}">
                <a16:creationId xmlns:a16="http://schemas.microsoft.com/office/drawing/2014/main" id="{D4B71E30-BC24-AE2E-DCE4-205D8C89F565}"/>
              </a:ext>
            </a:extLst>
          </p:cNvPr>
          <p:cNvSpPr/>
          <p:nvPr/>
        </p:nvSpPr>
        <p:spPr>
          <a:xfrm rot="5400000">
            <a:off x="2349901" y="5973366"/>
            <a:ext cx="47120" cy="15428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075" name="正方形/長方形 1074">
            <a:extLst>
              <a:ext uri="{FF2B5EF4-FFF2-40B4-BE49-F238E27FC236}">
                <a16:creationId xmlns:a16="http://schemas.microsoft.com/office/drawing/2014/main" id="{1B2E9DA0-C6FA-7E50-C9F8-13F947F0FAA8}"/>
              </a:ext>
            </a:extLst>
          </p:cNvPr>
          <p:cNvSpPr/>
          <p:nvPr/>
        </p:nvSpPr>
        <p:spPr>
          <a:xfrm rot="5400000">
            <a:off x="2672338" y="6473832"/>
            <a:ext cx="69073" cy="45719"/>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76" name="正方形/長方形 1075">
            <a:extLst>
              <a:ext uri="{FF2B5EF4-FFF2-40B4-BE49-F238E27FC236}">
                <a16:creationId xmlns:a16="http://schemas.microsoft.com/office/drawing/2014/main" id="{B740ACC1-11E0-EF27-8572-34EEF71DBF81}"/>
              </a:ext>
            </a:extLst>
          </p:cNvPr>
          <p:cNvSpPr/>
          <p:nvPr/>
        </p:nvSpPr>
        <p:spPr>
          <a:xfrm>
            <a:off x="2742125" y="6437466"/>
            <a:ext cx="56718" cy="14246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077" name="四角形: 角を丸くする 1076">
            <a:extLst>
              <a:ext uri="{FF2B5EF4-FFF2-40B4-BE49-F238E27FC236}">
                <a16:creationId xmlns:a16="http://schemas.microsoft.com/office/drawing/2014/main" id="{3A12945A-8D07-1ADE-680C-3D48FD3DC420}"/>
              </a:ext>
            </a:extLst>
          </p:cNvPr>
          <p:cNvSpPr/>
          <p:nvPr/>
        </p:nvSpPr>
        <p:spPr>
          <a:xfrm>
            <a:off x="3819851" y="5504417"/>
            <a:ext cx="516263" cy="498753"/>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078" name="Picture 4" descr="赤外線受信モジュール TSSP58038">
            <a:extLst>
              <a:ext uri="{FF2B5EF4-FFF2-40B4-BE49-F238E27FC236}">
                <a16:creationId xmlns:a16="http://schemas.microsoft.com/office/drawing/2014/main" id="{9AC4EA3D-E30A-C648-D1DD-D626C9D1920A}"/>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43750" t="9101" r="42479" b="58666"/>
          <a:stretch>
            <a:fillRect/>
          </a:stretch>
        </p:blipFill>
        <p:spPr bwMode="auto">
          <a:xfrm>
            <a:off x="3862787" y="5641171"/>
            <a:ext cx="180827" cy="317442"/>
          </a:xfrm>
          <a:prstGeom prst="rect">
            <a:avLst/>
          </a:prstGeom>
          <a:noFill/>
          <a:extLst>
            <a:ext uri="{909E8E84-426E-40DD-AFC4-6F175D3DCCD1}">
              <a14:hiddenFill xmlns:a14="http://schemas.microsoft.com/office/drawing/2010/main">
                <a:solidFill>
                  <a:srgbClr val="FFFFFF"/>
                </a:solidFill>
              </a14:hiddenFill>
            </a:ext>
          </a:extLst>
        </p:spPr>
      </p:pic>
      <p:sp>
        <p:nvSpPr>
          <p:cNvPr id="1079" name="テキスト ボックス 1078">
            <a:extLst>
              <a:ext uri="{FF2B5EF4-FFF2-40B4-BE49-F238E27FC236}">
                <a16:creationId xmlns:a16="http://schemas.microsoft.com/office/drawing/2014/main" id="{BC3DA165-1C58-4F78-6C4C-15185D6DE64C}"/>
              </a:ext>
            </a:extLst>
          </p:cNvPr>
          <p:cNvSpPr txBox="1"/>
          <p:nvPr/>
        </p:nvSpPr>
        <p:spPr>
          <a:xfrm>
            <a:off x="3770760" y="5479008"/>
            <a:ext cx="847786" cy="215444"/>
          </a:xfrm>
          <a:prstGeom prst="rect">
            <a:avLst/>
          </a:prstGeom>
          <a:noFill/>
        </p:spPr>
        <p:txBody>
          <a:bodyPr wrap="square" lIns="91440" tIns="45720" rIns="91440" bIns="45720" anchor="t">
            <a:spAutoFit/>
          </a:bodyPr>
          <a:lstStyle/>
          <a:p>
            <a:r>
              <a:rPr kumimoji="1" lang="en-US" altLang="ja-JP" sz="800">
                <a:ea typeface="游ゴシック"/>
              </a:rPr>
              <a:t>TSSP58038 </a:t>
            </a:r>
            <a:endParaRPr lang="ja-JP" altLang="en-US" sz="2074"/>
          </a:p>
        </p:txBody>
      </p:sp>
      <p:sp>
        <p:nvSpPr>
          <p:cNvPr id="1080" name="テキスト ボックス 1079">
            <a:extLst>
              <a:ext uri="{FF2B5EF4-FFF2-40B4-BE49-F238E27FC236}">
                <a16:creationId xmlns:a16="http://schemas.microsoft.com/office/drawing/2014/main" id="{177DF1FA-9868-9FA7-8B26-0F80C8294D97}"/>
              </a:ext>
            </a:extLst>
          </p:cNvPr>
          <p:cNvSpPr txBox="1"/>
          <p:nvPr/>
        </p:nvSpPr>
        <p:spPr>
          <a:xfrm>
            <a:off x="3983572" y="5703456"/>
            <a:ext cx="448709" cy="215444"/>
          </a:xfrm>
          <a:prstGeom prst="rect">
            <a:avLst/>
          </a:prstGeom>
          <a:noFill/>
        </p:spPr>
        <p:txBody>
          <a:bodyPr wrap="square" lIns="91440" tIns="45720" rIns="91440" bIns="45720" rtlCol="0" anchor="t">
            <a:spAutoFit/>
          </a:bodyPr>
          <a:lstStyle/>
          <a:p>
            <a:pPr algn="ctr"/>
            <a:r>
              <a:rPr kumimoji="1" lang="en-US" altLang="ja-JP" sz="800" b="1">
                <a:ea typeface="游ゴシック"/>
              </a:rPr>
              <a:t>×16</a:t>
            </a:r>
            <a:endParaRPr lang="en-US" altLang="ja-JP" sz="800" b="1">
              <a:ea typeface="游ゴシック"/>
              <a:cs typeface="Calibri"/>
            </a:endParaRPr>
          </a:p>
        </p:txBody>
      </p:sp>
      <p:sp>
        <p:nvSpPr>
          <p:cNvPr id="1081" name="四角形: 角を丸くする 1080">
            <a:extLst>
              <a:ext uri="{FF2B5EF4-FFF2-40B4-BE49-F238E27FC236}">
                <a16:creationId xmlns:a16="http://schemas.microsoft.com/office/drawing/2014/main" id="{45BE1520-E48D-6A6B-EF72-97D05B9932A3}"/>
              </a:ext>
            </a:extLst>
          </p:cNvPr>
          <p:cNvSpPr/>
          <p:nvPr/>
        </p:nvSpPr>
        <p:spPr>
          <a:xfrm>
            <a:off x="1779477" y="6675543"/>
            <a:ext cx="476007" cy="544042"/>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082" name="テキスト ボックス 1081">
            <a:extLst>
              <a:ext uri="{FF2B5EF4-FFF2-40B4-BE49-F238E27FC236}">
                <a16:creationId xmlns:a16="http://schemas.microsoft.com/office/drawing/2014/main" id="{8787FDF7-47AE-1BB4-BE8A-1756D83F5C5F}"/>
              </a:ext>
            </a:extLst>
          </p:cNvPr>
          <p:cNvSpPr txBox="1"/>
          <p:nvPr/>
        </p:nvSpPr>
        <p:spPr>
          <a:xfrm>
            <a:off x="1476993" y="6634942"/>
            <a:ext cx="953115" cy="215444"/>
          </a:xfrm>
          <a:prstGeom prst="rect">
            <a:avLst/>
          </a:prstGeom>
          <a:noFill/>
        </p:spPr>
        <p:txBody>
          <a:bodyPr wrap="square" rtlCol="0">
            <a:spAutoFit/>
          </a:bodyPr>
          <a:lstStyle/>
          <a:p>
            <a:pPr algn="ctr"/>
            <a:r>
              <a:rPr kumimoji="1" lang="en-US" altLang="ja-JP" sz="800"/>
              <a:t>    NJL7502L</a:t>
            </a:r>
          </a:p>
        </p:txBody>
      </p:sp>
      <p:pic>
        <p:nvPicPr>
          <p:cNvPr id="1083" name="図 1082" descr="座る, 空気, テーブル, グリーン が含まれている画像&#10;&#10;AI 生成コンテンツは間違っている可能性があります。">
            <a:extLst>
              <a:ext uri="{FF2B5EF4-FFF2-40B4-BE49-F238E27FC236}">
                <a16:creationId xmlns:a16="http://schemas.microsoft.com/office/drawing/2014/main" id="{601BF1F7-880F-9E48-40F2-168DE029665D}"/>
              </a:ext>
            </a:extLst>
          </p:cNvPr>
          <p:cNvPicPr>
            <a:picLocks noChangeAspect="1"/>
          </p:cNvPicPr>
          <p:nvPr/>
        </p:nvPicPr>
        <p:blipFill>
          <a:blip r:embed="rId28">
            <a:extLst>
              <a:ext uri="{BEBA8EAE-BF5A-486C-A8C5-ECC9F3942E4B}">
                <a14:imgProps xmlns:a14="http://schemas.microsoft.com/office/drawing/2010/main">
                  <a14:imgLayer r:embed="rId29">
                    <a14:imgEffect>
                      <a14:saturation sat="208000"/>
                    </a14:imgEffect>
                    <a14:imgEffect>
                      <a14:brightnessContrast bright="-2000" contrast="15000"/>
                    </a14:imgEffect>
                  </a14:imgLayer>
                </a14:imgProps>
              </a:ext>
            </a:extLst>
          </a:blip>
          <a:stretch>
            <a:fillRect/>
          </a:stretch>
        </p:blipFill>
        <p:spPr>
          <a:xfrm flipH="1">
            <a:off x="1810679" y="6809605"/>
            <a:ext cx="410550" cy="366415"/>
          </a:xfrm>
          <a:prstGeom prst="rect">
            <a:avLst/>
          </a:prstGeom>
          <a:ln>
            <a:noFill/>
          </a:ln>
          <a:effectLst/>
        </p:spPr>
      </p:pic>
      <p:sp>
        <p:nvSpPr>
          <p:cNvPr id="1084" name="テキスト ボックス 1083">
            <a:extLst>
              <a:ext uri="{FF2B5EF4-FFF2-40B4-BE49-F238E27FC236}">
                <a16:creationId xmlns:a16="http://schemas.microsoft.com/office/drawing/2014/main" id="{A7DAF080-C597-41E6-24C2-C7252EB26867}"/>
              </a:ext>
            </a:extLst>
          </p:cNvPr>
          <p:cNvSpPr txBox="1"/>
          <p:nvPr/>
        </p:nvSpPr>
        <p:spPr>
          <a:xfrm>
            <a:off x="1882862" y="6788851"/>
            <a:ext cx="448709" cy="215444"/>
          </a:xfrm>
          <a:prstGeom prst="rect">
            <a:avLst/>
          </a:prstGeom>
          <a:noFill/>
        </p:spPr>
        <p:txBody>
          <a:bodyPr wrap="square" lIns="91440" tIns="45720" rIns="91440" bIns="45720" rtlCol="0" anchor="t">
            <a:spAutoFit/>
          </a:bodyPr>
          <a:lstStyle/>
          <a:p>
            <a:pPr algn="ctr"/>
            <a:r>
              <a:rPr kumimoji="1" lang="en-US" altLang="ja-JP" sz="800" b="1">
                <a:ea typeface="游ゴシック"/>
              </a:rPr>
              <a:t>×16</a:t>
            </a:r>
            <a:endParaRPr lang="en-US" altLang="ja-JP" sz="800" b="1">
              <a:ea typeface="游ゴシック"/>
              <a:cs typeface="Calibri"/>
            </a:endParaRPr>
          </a:p>
        </p:txBody>
      </p:sp>
      <p:sp>
        <p:nvSpPr>
          <p:cNvPr id="1087" name="四角形: 角を丸くする 1086">
            <a:extLst>
              <a:ext uri="{FF2B5EF4-FFF2-40B4-BE49-F238E27FC236}">
                <a16:creationId xmlns:a16="http://schemas.microsoft.com/office/drawing/2014/main" id="{9AD6121D-6D52-6F11-D199-0532FA6A42E6}"/>
              </a:ext>
            </a:extLst>
          </p:cNvPr>
          <p:cNvSpPr/>
          <p:nvPr/>
        </p:nvSpPr>
        <p:spPr>
          <a:xfrm>
            <a:off x="2452825" y="5355321"/>
            <a:ext cx="581680" cy="413208"/>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236" name="図 235">
            <a:extLst>
              <a:ext uri="{FF2B5EF4-FFF2-40B4-BE49-F238E27FC236}">
                <a16:creationId xmlns:a16="http://schemas.microsoft.com/office/drawing/2014/main" id="{525FCD73-6070-0ED6-FDE8-870E32FE5301}"/>
              </a:ext>
            </a:extLst>
          </p:cNvPr>
          <p:cNvPicPr>
            <a:picLocks noChangeAspect="1"/>
          </p:cNvPicPr>
          <p:nvPr/>
        </p:nvPicPr>
        <p:blipFill>
          <a:blip r:embed="rId12"/>
          <a:srcRect l="27098" t="23726" r="27732" b="23638"/>
          <a:stretch>
            <a:fillRect/>
          </a:stretch>
        </p:blipFill>
        <p:spPr>
          <a:xfrm rot="16200000">
            <a:off x="2533395" y="5452186"/>
            <a:ext cx="246703" cy="326569"/>
          </a:xfrm>
          <a:prstGeom prst="rect">
            <a:avLst/>
          </a:prstGeom>
        </p:spPr>
      </p:pic>
      <p:sp>
        <p:nvSpPr>
          <p:cNvPr id="249" name="テキスト ボックス 248">
            <a:extLst>
              <a:ext uri="{FF2B5EF4-FFF2-40B4-BE49-F238E27FC236}">
                <a16:creationId xmlns:a16="http://schemas.microsoft.com/office/drawing/2014/main" id="{F404A58B-D011-E2F8-5DE1-E55148D5103D}"/>
              </a:ext>
            </a:extLst>
          </p:cNvPr>
          <p:cNvSpPr txBox="1"/>
          <p:nvPr/>
        </p:nvSpPr>
        <p:spPr>
          <a:xfrm>
            <a:off x="2177811" y="5331602"/>
            <a:ext cx="1052738" cy="215444"/>
          </a:xfrm>
          <a:prstGeom prst="rect">
            <a:avLst/>
          </a:prstGeom>
          <a:noFill/>
        </p:spPr>
        <p:txBody>
          <a:bodyPr wrap="square" rtlCol="0">
            <a:spAutoFit/>
          </a:bodyPr>
          <a:lstStyle/>
          <a:p>
            <a:pPr algn="ctr"/>
            <a:r>
              <a:rPr kumimoji="1" lang="en-US" altLang="ja-JP" sz="800"/>
              <a:t>M5Stamp</a:t>
            </a:r>
          </a:p>
        </p:txBody>
      </p:sp>
      <p:pic>
        <p:nvPicPr>
          <p:cNvPr id="250" name="図 249">
            <a:extLst>
              <a:ext uri="{FF2B5EF4-FFF2-40B4-BE49-F238E27FC236}">
                <a16:creationId xmlns:a16="http://schemas.microsoft.com/office/drawing/2014/main" id="{F255DA9B-A8A9-0D7A-298A-96F7140DDC38}"/>
              </a:ext>
            </a:extLst>
          </p:cNvPr>
          <p:cNvPicPr>
            <a:picLocks noChangeAspect="1"/>
          </p:cNvPicPr>
          <p:nvPr/>
        </p:nvPicPr>
        <p:blipFill>
          <a:blip r:embed="rId33"/>
          <a:srcRect l="24498" t="9892" r="24740" b="8674"/>
          <a:stretch>
            <a:fillRect/>
          </a:stretch>
        </p:blipFill>
        <p:spPr>
          <a:xfrm>
            <a:off x="1152663" y="5326108"/>
            <a:ext cx="545696" cy="656567"/>
          </a:xfrm>
          <a:prstGeom prst="rect">
            <a:avLst/>
          </a:prstGeom>
        </p:spPr>
      </p:pic>
      <p:sp>
        <p:nvSpPr>
          <p:cNvPr id="251" name="テキスト ボックス 250">
            <a:extLst>
              <a:ext uri="{FF2B5EF4-FFF2-40B4-BE49-F238E27FC236}">
                <a16:creationId xmlns:a16="http://schemas.microsoft.com/office/drawing/2014/main" id="{395AE2E2-2238-533B-0289-12A76190341F}"/>
              </a:ext>
            </a:extLst>
          </p:cNvPr>
          <p:cNvSpPr txBox="1"/>
          <p:nvPr/>
        </p:nvSpPr>
        <p:spPr>
          <a:xfrm>
            <a:off x="1373381" y="5292086"/>
            <a:ext cx="1052738" cy="215444"/>
          </a:xfrm>
          <a:prstGeom prst="rect">
            <a:avLst/>
          </a:prstGeom>
          <a:noFill/>
        </p:spPr>
        <p:txBody>
          <a:bodyPr wrap="square" rtlCol="0">
            <a:spAutoFit/>
          </a:bodyPr>
          <a:lstStyle/>
          <a:p>
            <a:pPr algn="ctr"/>
            <a:r>
              <a:rPr lang="en-US" altLang="ja-JP" sz="800"/>
              <a:t>DSR1202</a:t>
            </a:r>
          </a:p>
        </p:txBody>
      </p:sp>
      <p:sp>
        <p:nvSpPr>
          <p:cNvPr id="254" name="正方形/長方形 253">
            <a:extLst>
              <a:ext uri="{FF2B5EF4-FFF2-40B4-BE49-F238E27FC236}">
                <a16:creationId xmlns:a16="http://schemas.microsoft.com/office/drawing/2014/main" id="{831511EE-7A0D-D698-347D-20D809C63EE6}"/>
              </a:ext>
            </a:extLst>
          </p:cNvPr>
          <p:cNvSpPr/>
          <p:nvPr/>
        </p:nvSpPr>
        <p:spPr>
          <a:xfrm rot="16200000">
            <a:off x="1465093" y="5967788"/>
            <a:ext cx="82238" cy="5844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1088" name="正方形/長方形 1087">
            <a:extLst>
              <a:ext uri="{FF2B5EF4-FFF2-40B4-BE49-F238E27FC236}">
                <a16:creationId xmlns:a16="http://schemas.microsoft.com/office/drawing/2014/main" id="{B7DC1E49-921D-D055-24E4-9C0AFC82FE99}"/>
              </a:ext>
            </a:extLst>
          </p:cNvPr>
          <p:cNvSpPr/>
          <p:nvPr/>
        </p:nvSpPr>
        <p:spPr>
          <a:xfrm>
            <a:off x="959706" y="6388972"/>
            <a:ext cx="1501300" cy="49622"/>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500"/>
          </a:p>
        </p:txBody>
      </p:sp>
      <p:sp>
        <p:nvSpPr>
          <p:cNvPr id="1089" name="四角形: 角を丸くする 1088">
            <a:extLst>
              <a:ext uri="{FF2B5EF4-FFF2-40B4-BE49-F238E27FC236}">
                <a16:creationId xmlns:a16="http://schemas.microsoft.com/office/drawing/2014/main" id="{28492E90-D361-B888-2653-2D4F7AA0FA8C}"/>
              </a:ext>
            </a:extLst>
          </p:cNvPr>
          <p:cNvSpPr/>
          <p:nvPr/>
        </p:nvSpPr>
        <p:spPr>
          <a:xfrm>
            <a:off x="4389577" y="5903367"/>
            <a:ext cx="833284" cy="513849"/>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090" name="Picture 6" descr="Seeed Technology Co., Ltd 102010328 XIAO SAMD21">
            <a:extLst>
              <a:ext uri="{FF2B5EF4-FFF2-40B4-BE49-F238E27FC236}">
                <a16:creationId xmlns:a16="http://schemas.microsoft.com/office/drawing/2014/main" id="{833D0E9D-7077-198D-176E-B3A27C5363E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63602" y="6071241"/>
            <a:ext cx="309718" cy="309718"/>
          </a:xfrm>
          <a:prstGeom prst="rect">
            <a:avLst/>
          </a:prstGeom>
          <a:noFill/>
          <a:extLst>
            <a:ext uri="{909E8E84-426E-40DD-AFC4-6F175D3DCCD1}">
              <a14:hiddenFill xmlns:a14="http://schemas.microsoft.com/office/drawing/2010/main">
                <a:solidFill>
                  <a:srgbClr val="FFFFFF"/>
                </a:solidFill>
              </a14:hiddenFill>
            </a:ext>
          </a:extLst>
        </p:spPr>
      </p:pic>
      <p:sp>
        <p:nvSpPr>
          <p:cNvPr id="1091" name="四角形: 角を丸くする 1090">
            <a:extLst>
              <a:ext uri="{FF2B5EF4-FFF2-40B4-BE49-F238E27FC236}">
                <a16:creationId xmlns:a16="http://schemas.microsoft.com/office/drawing/2014/main" id="{DEF86C1D-E848-0A26-73BB-101E54457953}"/>
              </a:ext>
            </a:extLst>
          </p:cNvPr>
          <p:cNvSpPr/>
          <p:nvPr/>
        </p:nvSpPr>
        <p:spPr>
          <a:xfrm>
            <a:off x="4153069" y="6160003"/>
            <a:ext cx="677290" cy="372952"/>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092" name="Picture 10" descr="24-pin (DB) package image">
            <a:extLst>
              <a:ext uri="{FF2B5EF4-FFF2-40B4-BE49-F238E27FC236}">
                <a16:creationId xmlns:a16="http://schemas.microsoft.com/office/drawing/2014/main" id="{0864F5C8-4614-4E5B-E7F7-FD4D72B61AB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50921" y="6303310"/>
            <a:ext cx="375863" cy="236582"/>
          </a:xfrm>
          <a:prstGeom prst="rect">
            <a:avLst/>
          </a:prstGeom>
          <a:noFill/>
          <a:extLst>
            <a:ext uri="{909E8E84-426E-40DD-AFC4-6F175D3DCCD1}">
              <a14:hiddenFill xmlns:a14="http://schemas.microsoft.com/office/drawing/2010/main">
                <a:solidFill>
                  <a:srgbClr val="FFFFFF"/>
                </a:solidFill>
              </a14:hiddenFill>
            </a:ext>
          </a:extLst>
        </p:spPr>
      </p:pic>
      <p:sp>
        <p:nvSpPr>
          <p:cNvPr id="1093" name="テキスト ボックス 1092">
            <a:extLst>
              <a:ext uri="{FF2B5EF4-FFF2-40B4-BE49-F238E27FC236}">
                <a16:creationId xmlns:a16="http://schemas.microsoft.com/office/drawing/2014/main" id="{D9609EC5-3BA1-D107-AE95-90E2CED9EAD5}"/>
              </a:ext>
            </a:extLst>
          </p:cNvPr>
          <p:cNvSpPr txBox="1"/>
          <p:nvPr/>
        </p:nvSpPr>
        <p:spPr>
          <a:xfrm>
            <a:off x="4097033" y="6122750"/>
            <a:ext cx="832690" cy="215444"/>
          </a:xfrm>
          <a:prstGeom prst="rect">
            <a:avLst/>
          </a:prstGeom>
          <a:noFill/>
        </p:spPr>
        <p:txBody>
          <a:bodyPr wrap="square">
            <a:spAutoFit/>
          </a:bodyPr>
          <a:lstStyle/>
          <a:p>
            <a:r>
              <a:rPr lang="en-US" altLang="ja-JP" sz="800"/>
              <a:t>cd74hc4067sm</a:t>
            </a:r>
          </a:p>
        </p:txBody>
      </p:sp>
      <p:sp>
        <p:nvSpPr>
          <p:cNvPr id="1094" name="テキスト ボックス 1093">
            <a:extLst>
              <a:ext uri="{FF2B5EF4-FFF2-40B4-BE49-F238E27FC236}">
                <a16:creationId xmlns:a16="http://schemas.microsoft.com/office/drawing/2014/main" id="{8460B725-7262-BE87-05A2-403B3DAB6973}"/>
              </a:ext>
            </a:extLst>
          </p:cNvPr>
          <p:cNvSpPr txBox="1"/>
          <p:nvPr/>
        </p:nvSpPr>
        <p:spPr>
          <a:xfrm>
            <a:off x="4347084" y="5864019"/>
            <a:ext cx="1235256" cy="338554"/>
          </a:xfrm>
          <a:prstGeom prst="rect">
            <a:avLst/>
          </a:prstGeom>
          <a:noFill/>
        </p:spPr>
        <p:txBody>
          <a:bodyPr wrap="square" lIns="91440" tIns="45720" rIns="91440" bIns="45720" anchor="t">
            <a:spAutoFit/>
          </a:bodyPr>
          <a:lstStyle/>
          <a:p>
            <a:r>
              <a:rPr lang="en-US" altLang="ja-JP" sz="800">
                <a:ea typeface="游ゴシック"/>
              </a:rPr>
              <a:t>Seeeduino Xiao</a:t>
            </a:r>
            <a:endParaRPr lang="ja-JP" altLang="en-US" sz="2074">
              <a:ea typeface="游ゴシック" panose="020B0400000000000000" pitchFamily="34" charset="-128"/>
              <a:cs typeface="Calibri" panose="020F0502020204030204"/>
            </a:endParaRPr>
          </a:p>
          <a:p>
            <a:r>
              <a:rPr lang="en-US" altLang="ja-JP" sz="800">
                <a:ea typeface="游ゴシック"/>
              </a:rPr>
              <a:t>SAMD21</a:t>
            </a:r>
            <a:endParaRPr lang="ja-JP" altLang="en-US" sz="2074">
              <a:ea typeface="游ゴシック"/>
              <a:cs typeface="Calibri"/>
            </a:endParaRPr>
          </a:p>
        </p:txBody>
      </p:sp>
      <p:sp>
        <p:nvSpPr>
          <p:cNvPr id="1096" name="四角形: 角を丸くする 1095">
            <a:extLst>
              <a:ext uri="{FF2B5EF4-FFF2-40B4-BE49-F238E27FC236}">
                <a16:creationId xmlns:a16="http://schemas.microsoft.com/office/drawing/2014/main" id="{63B945A9-1059-ADB4-93DD-11979753D095}"/>
              </a:ext>
            </a:extLst>
          </p:cNvPr>
          <p:cNvSpPr/>
          <p:nvPr/>
        </p:nvSpPr>
        <p:spPr>
          <a:xfrm>
            <a:off x="4432279" y="6641610"/>
            <a:ext cx="604428" cy="554265"/>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097" name="テキスト ボックス 1096">
            <a:extLst>
              <a:ext uri="{FF2B5EF4-FFF2-40B4-BE49-F238E27FC236}">
                <a16:creationId xmlns:a16="http://schemas.microsoft.com/office/drawing/2014/main" id="{BA913F94-4E61-809D-E1FF-112C220BDE81}"/>
              </a:ext>
            </a:extLst>
          </p:cNvPr>
          <p:cNvSpPr txBox="1"/>
          <p:nvPr/>
        </p:nvSpPr>
        <p:spPr>
          <a:xfrm>
            <a:off x="4208060" y="6600366"/>
            <a:ext cx="1052738" cy="215444"/>
          </a:xfrm>
          <a:prstGeom prst="rect">
            <a:avLst/>
          </a:prstGeom>
          <a:noFill/>
        </p:spPr>
        <p:txBody>
          <a:bodyPr wrap="square" rtlCol="0">
            <a:spAutoFit/>
          </a:bodyPr>
          <a:lstStyle/>
          <a:p>
            <a:pPr algn="ctr"/>
            <a:r>
              <a:rPr lang="en-US" altLang="ja-JP" sz="800"/>
              <a:t>Open MV H7</a:t>
            </a:r>
          </a:p>
        </p:txBody>
      </p:sp>
      <p:pic>
        <p:nvPicPr>
          <p:cNvPr id="1098" name="図 1097">
            <a:extLst>
              <a:ext uri="{FF2B5EF4-FFF2-40B4-BE49-F238E27FC236}">
                <a16:creationId xmlns:a16="http://schemas.microsoft.com/office/drawing/2014/main" id="{D13C0A81-8593-71E0-F24A-C0C936DF0E98}"/>
              </a:ext>
            </a:extLst>
          </p:cNvPr>
          <p:cNvPicPr>
            <a:picLocks noChangeAspect="1"/>
          </p:cNvPicPr>
          <p:nvPr/>
        </p:nvPicPr>
        <p:blipFill>
          <a:blip r:embed="rId13"/>
          <a:srcRect l="9291" t="8667" r="14001" b="13778"/>
          <a:stretch>
            <a:fillRect/>
          </a:stretch>
        </p:blipFill>
        <p:spPr>
          <a:xfrm>
            <a:off x="4479623" y="6794014"/>
            <a:ext cx="391182" cy="395501"/>
          </a:xfrm>
          <a:prstGeom prst="rect">
            <a:avLst/>
          </a:prstGeom>
        </p:spPr>
      </p:pic>
      <p:sp>
        <p:nvSpPr>
          <p:cNvPr id="1101" name="四角形: 角を丸くする 1100">
            <a:extLst>
              <a:ext uri="{FF2B5EF4-FFF2-40B4-BE49-F238E27FC236}">
                <a16:creationId xmlns:a16="http://schemas.microsoft.com/office/drawing/2014/main" id="{ECAC2796-87BF-A4E5-2652-98FD0F93F207}"/>
              </a:ext>
            </a:extLst>
          </p:cNvPr>
          <p:cNvSpPr/>
          <p:nvPr/>
        </p:nvSpPr>
        <p:spPr>
          <a:xfrm>
            <a:off x="3825431" y="6636293"/>
            <a:ext cx="551488" cy="569202"/>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102" name="テキスト ボックス 1101">
            <a:extLst>
              <a:ext uri="{FF2B5EF4-FFF2-40B4-BE49-F238E27FC236}">
                <a16:creationId xmlns:a16="http://schemas.microsoft.com/office/drawing/2014/main" id="{060AC06A-F347-E28D-72F5-956BD96F357D}"/>
              </a:ext>
            </a:extLst>
          </p:cNvPr>
          <p:cNvSpPr txBox="1"/>
          <p:nvPr/>
        </p:nvSpPr>
        <p:spPr>
          <a:xfrm>
            <a:off x="3531623" y="6597065"/>
            <a:ext cx="1052738" cy="215444"/>
          </a:xfrm>
          <a:prstGeom prst="rect">
            <a:avLst/>
          </a:prstGeom>
          <a:noFill/>
        </p:spPr>
        <p:txBody>
          <a:bodyPr wrap="square" lIns="91440" tIns="45720" rIns="91440" bIns="45720" rtlCol="0" anchor="t">
            <a:spAutoFit/>
          </a:bodyPr>
          <a:lstStyle/>
          <a:p>
            <a:pPr algn="ctr"/>
            <a:r>
              <a:rPr kumimoji="1" lang="en-US" altLang="ja-JP" sz="800">
                <a:ea typeface="游ゴシック"/>
              </a:rPr>
              <a:t>SSD1306</a:t>
            </a:r>
            <a:endParaRPr kumimoji="1" lang="en-US" altLang="ja-JP" sz="800"/>
          </a:p>
        </p:txBody>
      </p:sp>
      <p:pic>
        <p:nvPicPr>
          <p:cNvPr id="1103" name="図 1102">
            <a:extLst>
              <a:ext uri="{FF2B5EF4-FFF2-40B4-BE49-F238E27FC236}">
                <a16:creationId xmlns:a16="http://schemas.microsoft.com/office/drawing/2014/main" id="{A01169C1-2A8F-FF61-8F97-6D3585C7AB5A}"/>
              </a:ext>
            </a:extLst>
          </p:cNvPr>
          <p:cNvPicPr>
            <a:picLocks noChangeAspect="1"/>
          </p:cNvPicPr>
          <p:nvPr/>
        </p:nvPicPr>
        <p:blipFill>
          <a:blip r:embed="rId30"/>
          <a:srcRect l="22654" t="8930" r="22087" b="12294"/>
          <a:stretch>
            <a:fillRect/>
          </a:stretch>
        </p:blipFill>
        <p:spPr>
          <a:xfrm>
            <a:off x="3876619" y="6756578"/>
            <a:ext cx="456360" cy="393370"/>
          </a:xfrm>
          <a:prstGeom prst="rect">
            <a:avLst/>
          </a:prstGeom>
        </p:spPr>
      </p:pic>
      <p:sp>
        <p:nvSpPr>
          <p:cNvPr id="1106" name="四角形: 角を丸くする 1105">
            <a:extLst>
              <a:ext uri="{FF2B5EF4-FFF2-40B4-BE49-F238E27FC236}">
                <a16:creationId xmlns:a16="http://schemas.microsoft.com/office/drawing/2014/main" id="{113C5D59-DEFF-1C01-2075-D724A5352ABB}"/>
              </a:ext>
            </a:extLst>
          </p:cNvPr>
          <p:cNvSpPr/>
          <p:nvPr/>
        </p:nvSpPr>
        <p:spPr>
          <a:xfrm>
            <a:off x="2455634" y="5941134"/>
            <a:ext cx="581680" cy="503380"/>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107" name="図 1106">
            <a:extLst>
              <a:ext uri="{FF2B5EF4-FFF2-40B4-BE49-F238E27FC236}">
                <a16:creationId xmlns:a16="http://schemas.microsoft.com/office/drawing/2014/main" id="{175F0B72-D82A-2725-96FA-55C8AF744B5B}"/>
              </a:ext>
            </a:extLst>
          </p:cNvPr>
          <p:cNvPicPr>
            <a:picLocks noChangeAspect="1"/>
          </p:cNvPicPr>
          <p:nvPr/>
        </p:nvPicPr>
        <p:blipFill>
          <a:blip r:embed="rId14"/>
          <a:srcRect l="5049" t="16373" r="9340" b="11557"/>
          <a:stretch>
            <a:fillRect/>
          </a:stretch>
        </p:blipFill>
        <p:spPr>
          <a:xfrm>
            <a:off x="2481685" y="6123515"/>
            <a:ext cx="534950" cy="269522"/>
          </a:xfrm>
          <a:prstGeom prst="rect">
            <a:avLst/>
          </a:prstGeom>
        </p:spPr>
      </p:pic>
      <p:sp>
        <p:nvSpPr>
          <p:cNvPr id="1108" name="テキスト ボックス 1107">
            <a:extLst>
              <a:ext uri="{FF2B5EF4-FFF2-40B4-BE49-F238E27FC236}">
                <a16:creationId xmlns:a16="http://schemas.microsoft.com/office/drawing/2014/main" id="{2C2B7333-1BDC-A648-E175-155126E1413E}"/>
              </a:ext>
            </a:extLst>
          </p:cNvPr>
          <p:cNvSpPr txBox="1"/>
          <p:nvPr/>
        </p:nvSpPr>
        <p:spPr>
          <a:xfrm>
            <a:off x="2402114" y="5928869"/>
            <a:ext cx="622616" cy="215444"/>
          </a:xfrm>
          <a:prstGeom prst="rect">
            <a:avLst/>
          </a:prstGeom>
          <a:noFill/>
        </p:spPr>
        <p:txBody>
          <a:bodyPr wrap="square" rtlCol="0">
            <a:spAutoFit/>
          </a:bodyPr>
          <a:lstStyle/>
          <a:p>
            <a:pPr algn="ctr"/>
            <a:r>
              <a:rPr kumimoji="1" lang="en-US" altLang="ja-JP" sz="800"/>
              <a:t>Teensy4.0</a:t>
            </a:r>
          </a:p>
        </p:txBody>
      </p:sp>
      <p:sp>
        <p:nvSpPr>
          <p:cNvPr id="1034" name="四角形: 角を丸くする 1033">
            <a:extLst>
              <a:ext uri="{FF2B5EF4-FFF2-40B4-BE49-F238E27FC236}">
                <a16:creationId xmlns:a16="http://schemas.microsoft.com/office/drawing/2014/main" id="{E1412114-F6A5-990B-F052-0A4B1E793B72}"/>
              </a:ext>
            </a:extLst>
          </p:cNvPr>
          <p:cNvSpPr/>
          <p:nvPr/>
        </p:nvSpPr>
        <p:spPr>
          <a:xfrm>
            <a:off x="107400" y="5950925"/>
            <a:ext cx="852307" cy="1297149"/>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055" name="テキスト ボックス 1054">
            <a:extLst>
              <a:ext uri="{FF2B5EF4-FFF2-40B4-BE49-F238E27FC236}">
                <a16:creationId xmlns:a16="http://schemas.microsoft.com/office/drawing/2014/main" id="{0120E29F-233A-4B4D-9B6E-5997C765BA72}"/>
              </a:ext>
            </a:extLst>
          </p:cNvPr>
          <p:cNvSpPr txBox="1"/>
          <p:nvPr/>
        </p:nvSpPr>
        <p:spPr>
          <a:xfrm>
            <a:off x="-158323" y="5925725"/>
            <a:ext cx="1052738" cy="215444"/>
          </a:xfrm>
          <a:prstGeom prst="rect">
            <a:avLst/>
          </a:prstGeom>
          <a:noFill/>
        </p:spPr>
        <p:txBody>
          <a:bodyPr wrap="square" rtlCol="0">
            <a:spAutoFit/>
          </a:bodyPr>
          <a:lstStyle/>
          <a:p>
            <a:pPr algn="ctr"/>
            <a:r>
              <a:rPr lang="ja-JP" altLang="en-US" sz="800" b="1"/>
              <a:t>電源基板</a:t>
            </a:r>
            <a:endParaRPr kumimoji="1" lang="en-US" altLang="ja-JP" sz="800" b="1"/>
          </a:p>
        </p:txBody>
      </p:sp>
      <p:pic>
        <p:nvPicPr>
          <p:cNvPr id="1110" name="図 1109" descr="マップ&#10;&#10;AI 生成コンテンツは誤りを含む可能性があります。">
            <a:extLst>
              <a:ext uri="{FF2B5EF4-FFF2-40B4-BE49-F238E27FC236}">
                <a16:creationId xmlns:a16="http://schemas.microsoft.com/office/drawing/2014/main" id="{FA349AC4-173D-7BD5-B629-7705D527ED5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61670" y="6099590"/>
            <a:ext cx="761979" cy="1090951"/>
          </a:xfrm>
          <a:prstGeom prst="rect">
            <a:avLst/>
          </a:prstGeom>
        </p:spPr>
      </p:pic>
      <p:sp>
        <p:nvSpPr>
          <p:cNvPr id="1112" name="テキスト ボックス 1111">
            <a:extLst>
              <a:ext uri="{FF2B5EF4-FFF2-40B4-BE49-F238E27FC236}">
                <a16:creationId xmlns:a16="http://schemas.microsoft.com/office/drawing/2014/main" id="{9FF784CB-D608-25ED-D161-8DFBD73FA913}"/>
              </a:ext>
            </a:extLst>
          </p:cNvPr>
          <p:cNvSpPr txBox="1"/>
          <p:nvPr/>
        </p:nvSpPr>
        <p:spPr>
          <a:xfrm>
            <a:off x="10231797" y="2112365"/>
            <a:ext cx="2499324" cy="1077218"/>
          </a:xfrm>
          <a:prstGeom prst="rect">
            <a:avLst/>
          </a:prstGeom>
          <a:noFill/>
          <a:ln>
            <a:noFill/>
          </a:ln>
        </p:spPr>
        <p:txBody>
          <a:bodyPr wrap="square" rtlCol="0">
            <a:spAutoFit/>
          </a:bodyPr>
          <a:lstStyle/>
          <a:p>
            <a:r>
              <a:rPr kumimoji="1" lang="ja-JP" altLang="en-US" sz="800" dirty="0"/>
              <a:t>メイン基板ユニットと本体との接続部分にケーブルではなく、</a:t>
            </a:r>
            <a:r>
              <a:rPr kumimoji="1" lang="ja-JP" altLang="en-US" sz="800" dirty="0">
                <a:solidFill>
                  <a:srgbClr val="7030A0"/>
                </a:solidFill>
              </a:rPr>
              <a:t>ピンソケットとピンヘッダを用いる</a:t>
            </a:r>
            <a:r>
              <a:rPr kumimoji="1" lang="ja-JP" altLang="en-US" sz="800" dirty="0"/>
              <a:t>ことで、より早く</a:t>
            </a:r>
            <a:r>
              <a:rPr kumimoji="1" lang="ja-JP" altLang="en-US" sz="800" dirty="0">
                <a:solidFill>
                  <a:srgbClr val="7030A0"/>
                </a:solidFill>
              </a:rPr>
              <a:t>基板と本体の着脱</a:t>
            </a:r>
            <a:r>
              <a:rPr kumimoji="1" lang="ja-JP" altLang="en-US" sz="800" dirty="0"/>
              <a:t>をすることができました。さらに、</a:t>
            </a:r>
            <a:r>
              <a:rPr kumimoji="1" lang="ja-JP" altLang="en-US" sz="800" dirty="0">
                <a:solidFill>
                  <a:srgbClr val="7030A0"/>
                </a:solidFill>
              </a:rPr>
              <a:t>画像</a:t>
            </a:r>
            <a:r>
              <a:rPr kumimoji="1" lang="en-US" altLang="ja-JP" sz="800" dirty="0">
                <a:solidFill>
                  <a:srgbClr val="7030A0"/>
                </a:solidFill>
              </a:rPr>
              <a:t>Ⅴ</a:t>
            </a:r>
            <a:r>
              <a:rPr kumimoji="1" lang="ja-JP" altLang="en-US" sz="800" dirty="0"/>
              <a:t>のようにメイン基板との接続部分から左右に配線を伸ばすことで</a:t>
            </a:r>
            <a:r>
              <a:rPr kumimoji="1" lang="ja-JP" altLang="en-US" sz="800" dirty="0">
                <a:solidFill>
                  <a:srgbClr val="7030A0"/>
                </a:solidFill>
              </a:rPr>
              <a:t>メイン基板</a:t>
            </a:r>
            <a:r>
              <a:rPr kumimoji="1" lang="ja-JP" altLang="en-US" sz="800" dirty="0"/>
              <a:t>、</a:t>
            </a:r>
            <a:r>
              <a:rPr kumimoji="1" lang="ja-JP" altLang="en-US" sz="800" dirty="0">
                <a:solidFill>
                  <a:srgbClr val="7030A0"/>
                </a:solidFill>
              </a:rPr>
              <a:t>キッカー基板</a:t>
            </a:r>
            <a:r>
              <a:rPr kumimoji="1" lang="ja-JP" altLang="en-US" sz="800" dirty="0"/>
              <a:t>、</a:t>
            </a:r>
            <a:r>
              <a:rPr kumimoji="1" lang="ja-JP" altLang="en-US" sz="800" dirty="0">
                <a:solidFill>
                  <a:srgbClr val="7030A0"/>
                </a:solidFill>
              </a:rPr>
              <a:t>モータードライバー</a:t>
            </a:r>
            <a:r>
              <a:rPr kumimoji="1" lang="ja-JP" altLang="en-US" sz="800" dirty="0"/>
              <a:t>をケーブルを介さずに接続しています。　　　　　　　　　　　　　　　　　　　　　　</a:t>
            </a:r>
            <a:endParaRPr kumimoji="1" lang="en-US" altLang="ja-JP" sz="800" dirty="0"/>
          </a:p>
          <a:p>
            <a:r>
              <a:rPr kumimoji="1" lang="ja-JP" altLang="en-US" sz="800" dirty="0"/>
              <a:t>　　　　　</a:t>
            </a:r>
          </a:p>
        </p:txBody>
      </p:sp>
      <p:pic>
        <p:nvPicPr>
          <p:cNvPr id="1114" name="図 1113" descr="座る, 暗い, コンピュータ, 横たわる が含まれている画像&#10;&#10;AI 生成コンテンツは誤りを含む可能性があります。">
            <a:extLst>
              <a:ext uri="{FF2B5EF4-FFF2-40B4-BE49-F238E27FC236}">
                <a16:creationId xmlns:a16="http://schemas.microsoft.com/office/drawing/2014/main" id="{A1293609-E690-E42A-7DF8-AEF3040EE7B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939556" y="2935332"/>
            <a:ext cx="989991" cy="523096"/>
          </a:xfrm>
          <a:prstGeom prst="rect">
            <a:avLst/>
          </a:prstGeom>
        </p:spPr>
      </p:pic>
      <p:sp>
        <p:nvSpPr>
          <p:cNvPr id="1116" name="矢印: 右 1115">
            <a:extLst>
              <a:ext uri="{FF2B5EF4-FFF2-40B4-BE49-F238E27FC236}">
                <a16:creationId xmlns:a16="http://schemas.microsoft.com/office/drawing/2014/main" id="{A9234FB3-F775-15C9-E360-F07DAAF25B63}"/>
              </a:ext>
            </a:extLst>
          </p:cNvPr>
          <p:cNvSpPr/>
          <p:nvPr/>
        </p:nvSpPr>
        <p:spPr>
          <a:xfrm rot="10800000">
            <a:off x="10818246" y="3200515"/>
            <a:ext cx="193557" cy="49521"/>
          </a:xfrm>
          <a:prstGeom prst="rightArrow">
            <a:avLst/>
          </a:prstGeom>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1117" name="矢印: 右 1116">
            <a:extLst>
              <a:ext uri="{FF2B5EF4-FFF2-40B4-BE49-F238E27FC236}">
                <a16:creationId xmlns:a16="http://schemas.microsoft.com/office/drawing/2014/main" id="{812256ED-0DB5-BCD1-1BD1-6559E7829ED3}"/>
              </a:ext>
            </a:extLst>
          </p:cNvPr>
          <p:cNvSpPr/>
          <p:nvPr/>
        </p:nvSpPr>
        <p:spPr>
          <a:xfrm>
            <a:off x="11780271" y="3197541"/>
            <a:ext cx="193557" cy="49521"/>
          </a:xfrm>
          <a:prstGeom prst="rightArrow">
            <a:avLst/>
          </a:prstGeom>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9" name="テキスト ボックス 8">
            <a:extLst>
              <a:ext uri="{FF2B5EF4-FFF2-40B4-BE49-F238E27FC236}">
                <a16:creationId xmlns:a16="http://schemas.microsoft.com/office/drawing/2014/main" id="{5ED67596-2EFF-5825-EDC7-AEB762A95414}"/>
              </a:ext>
            </a:extLst>
          </p:cNvPr>
          <p:cNvSpPr txBox="1"/>
          <p:nvPr/>
        </p:nvSpPr>
        <p:spPr>
          <a:xfrm>
            <a:off x="11949459" y="3184363"/>
            <a:ext cx="684106" cy="184666"/>
          </a:xfrm>
          <a:prstGeom prst="rect">
            <a:avLst/>
          </a:prstGeom>
          <a:noFill/>
        </p:spPr>
        <p:txBody>
          <a:bodyPr wrap="square" rtlCol="0">
            <a:spAutoFit/>
          </a:bodyPr>
          <a:lstStyle/>
          <a:p>
            <a:r>
              <a:rPr kumimoji="1" lang="ja-JP" altLang="en-US" sz="600" b="1">
                <a:solidFill>
                  <a:srgbClr val="7030A0"/>
                </a:solidFill>
              </a:rPr>
              <a:t>キッカー基板</a:t>
            </a:r>
          </a:p>
        </p:txBody>
      </p:sp>
      <p:sp>
        <p:nvSpPr>
          <p:cNvPr id="57" name="テキスト ボックス 56">
            <a:extLst>
              <a:ext uri="{FF2B5EF4-FFF2-40B4-BE49-F238E27FC236}">
                <a16:creationId xmlns:a16="http://schemas.microsoft.com/office/drawing/2014/main" id="{F7980484-9BB4-FBD1-930F-4348A698DBCA}"/>
              </a:ext>
            </a:extLst>
          </p:cNvPr>
          <p:cNvSpPr txBox="1"/>
          <p:nvPr/>
        </p:nvSpPr>
        <p:spPr>
          <a:xfrm>
            <a:off x="10311948" y="3148212"/>
            <a:ext cx="945792" cy="276999"/>
          </a:xfrm>
          <a:prstGeom prst="rect">
            <a:avLst/>
          </a:prstGeom>
          <a:noFill/>
        </p:spPr>
        <p:txBody>
          <a:bodyPr wrap="square" rtlCol="0">
            <a:spAutoFit/>
          </a:bodyPr>
          <a:lstStyle/>
          <a:p>
            <a:r>
              <a:rPr kumimoji="1" lang="ja-JP" altLang="en-US" sz="600" b="1" dirty="0">
                <a:solidFill>
                  <a:srgbClr val="7030A0"/>
                </a:solidFill>
              </a:rPr>
              <a:t>モーター</a:t>
            </a:r>
            <a:endParaRPr kumimoji="1" lang="en-US" altLang="ja-JP" sz="600" b="1" dirty="0">
              <a:solidFill>
                <a:srgbClr val="7030A0"/>
              </a:solidFill>
            </a:endParaRPr>
          </a:p>
          <a:p>
            <a:r>
              <a:rPr kumimoji="1" lang="ja-JP" altLang="en-US" sz="600" b="1" dirty="0">
                <a:solidFill>
                  <a:srgbClr val="7030A0"/>
                </a:solidFill>
              </a:rPr>
              <a:t>ドライバー</a:t>
            </a:r>
          </a:p>
        </p:txBody>
      </p:sp>
      <p:sp>
        <p:nvSpPr>
          <p:cNvPr id="60" name="楕円 59">
            <a:extLst>
              <a:ext uri="{FF2B5EF4-FFF2-40B4-BE49-F238E27FC236}">
                <a16:creationId xmlns:a16="http://schemas.microsoft.com/office/drawing/2014/main" id="{AACEA4DE-B5E7-7731-0BF0-3CF7F07DF154}"/>
              </a:ext>
            </a:extLst>
          </p:cNvPr>
          <p:cNvSpPr/>
          <p:nvPr/>
        </p:nvSpPr>
        <p:spPr>
          <a:xfrm>
            <a:off x="11154812" y="3174308"/>
            <a:ext cx="108000" cy="108000"/>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67" name="楕円 66">
            <a:extLst>
              <a:ext uri="{FF2B5EF4-FFF2-40B4-BE49-F238E27FC236}">
                <a16:creationId xmlns:a16="http://schemas.microsoft.com/office/drawing/2014/main" id="{49A025C0-C4A3-CF98-3A2D-F2FEA108508C}"/>
              </a:ext>
            </a:extLst>
          </p:cNvPr>
          <p:cNvSpPr/>
          <p:nvPr/>
        </p:nvSpPr>
        <p:spPr>
          <a:xfrm>
            <a:off x="11519143" y="3172193"/>
            <a:ext cx="108000" cy="108000"/>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cxnSp>
        <p:nvCxnSpPr>
          <p:cNvPr id="77" name="直線コネクタ 76">
            <a:extLst>
              <a:ext uri="{FF2B5EF4-FFF2-40B4-BE49-F238E27FC236}">
                <a16:creationId xmlns:a16="http://schemas.microsoft.com/office/drawing/2014/main" id="{0463130E-8A73-8F1A-2231-5EC6DC614A0F}"/>
              </a:ext>
            </a:extLst>
          </p:cNvPr>
          <p:cNvCxnSpPr>
            <a:cxnSpLocks/>
          </p:cNvCxnSpPr>
          <p:nvPr/>
        </p:nvCxnSpPr>
        <p:spPr>
          <a:xfrm>
            <a:off x="11198873" y="3242062"/>
            <a:ext cx="181123" cy="267219"/>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a:extLst>
              <a:ext uri="{FF2B5EF4-FFF2-40B4-BE49-F238E27FC236}">
                <a16:creationId xmlns:a16="http://schemas.microsoft.com/office/drawing/2014/main" id="{70487292-FAF3-0356-591B-D7A4B4DFC710}"/>
              </a:ext>
            </a:extLst>
          </p:cNvPr>
          <p:cNvCxnSpPr>
            <a:cxnSpLocks/>
          </p:cNvCxnSpPr>
          <p:nvPr/>
        </p:nvCxnSpPr>
        <p:spPr>
          <a:xfrm flipH="1">
            <a:off x="11372852" y="3242062"/>
            <a:ext cx="222043" cy="267219"/>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1039" name="テキスト ボックス 1038">
            <a:extLst>
              <a:ext uri="{FF2B5EF4-FFF2-40B4-BE49-F238E27FC236}">
                <a16:creationId xmlns:a16="http://schemas.microsoft.com/office/drawing/2014/main" id="{4635FA8E-F77F-8729-F001-D2378FBB6FD7}"/>
              </a:ext>
            </a:extLst>
          </p:cNvPr>
          <p:cNvSpPr txBox="1"/>
          <p:nvPr/>
        </p:nvSpPr>
        <p:spPr>
          <a:xfrm>
            <a:off x="11076396" y="3458092"/>
            <a:ext cx="684106" cy="276999"/>
          </a:xfrm>
          <a:prstGeom prst="rect">
            <a:avLst/>
          </a:prstGeom>
          <a:noFill/>
        </p:spPr>
        <p:txBody>
          <a:bodyPr wrap="square" rtlCol="0">
            <a:spAutoFit/>
          </a:bodyPr>
          <a:lstStyle/>
          <a:p>
            <a:r>
              <a:rPr kumimoji="1" lang="ja-JP" altLang="en-US" sz="600" b="1" dirty="0">
                <a:solidFill>
                  <a:srgbClr val="7030A0"/>
                </a:solidFill>
              </a:rPr>
              <a:t>メイン基板との接続部分</a:t>
            </a:r>
          </a:p>
        </p:txBody>
      </p:sp>
      <p:sp>
        <p:nvSpPr>
          <p:cNvPr id="188" name="正方形/長方形 187">
            <a:extLst>
              <a:ext uri="{FF2B5EF4-FFF2-40B4-BE49-F238E27FC236}">
                <a16:creationId xmlns:a16="http://schemas.microsoft.com/office/drawing/2014/main" id="{84524622-FCBD-208A-92EA-FE1FC03F9E4A}"/>
              </a:ext>
            </a:extLst>
          </p:cNvPr>
          <p:cNvSpPr/>
          <p:nvPr/>
        </p:nvSpPr>
        <p:spPr>
          <a:xfrm>
            <a:off x="3045295" y="5965535"/>
            <a:ext cx="152980" cy="599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190" name="正方形/長方形 189">
            <a:extLst>
              <a:ext uri="{FF2B5EF4-FFF2-40B4-BE49-F238E27FC236}">
                <a16:creationId xmlns:a16="http://schemas.microsoft.com/office/drawing/2014/main" id="{CBAE9179-B431-3662-9FDC-932D0EFE1F81}"/>
              </a:ext>
            </a:extLst>
          </p:cNvPr>
          <p:cNvSpPr/>
          <p:nvPr/>
        </p:nvSpPr>
        <p:spPr>
          <a:xfrm rot="16200000">
            <a:off x="3042114" y="5864112"/>
            <a:ext cx="247654" cy="5997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1040" name="テキスト ボックス 1039">
            <a:extLst>
              <a:ext uri="{FF2B5EF4-FFF2-40B4-BE49-F238E27FC236}">
                <a16:creationId xmlns:a16="http://schemas.microsoft.com/office/drawing/2014/main" id="{CB937DBD-08DE-A60B-5B18-2A44C25A9EAF}"/>
              </a:ext>
            </a:extLst>
          </p:cNvPr>
          <p:cNvSpPr txBox="1"/>
          <p:nvPr/>
        </p:nvSpPr>
        <p:spPr>
          <a:xfrm>
            <a:off x="10092688" y="3649033"/>
            <a:ext cx="1887055" cy="246221"/>
          </a:xfrm>
          <a:prstGeom prst="rect">
            <a:avLst/>
          </a:prstGeom>
          <a:noFill/>
        </p:spPr>
        <p:txBody>
          <a:bodyPr wrap="none" rtlCol="0">
            <a:spAutoFit/>
          </a:bodyPr>
          <a:lstStyle/>
          <a:p>
            <a:r>
              <a:rPr kumimoji="1" lang="ja-JP" altLang="en-US" sz="1000" b="1">
                <a:solidFill>
                  <a:srgbClr val="FFC000"/>
                </a:solidFill>
              </a:rPr>
              <a:t>⑤</a:t>
            </a:r>
            <a:r>
              <a:rPr kumimoji="1" lang="en-US" altLang="ja-JP" sz="1000" b="1">
                <a:solidFill>
                  <a:srgbClr val="FFC000"/>
                </a:solidFill>
              </a:rPr>
              <a:t>:</a:t>
            </a:r>
            <a:r>
              <a:rPr kumimoji="1" lang="ja-JP" altLang="en-US" sz="1000" b="1">
                <a:solidFill>
                  <a:srgbClr val="FFC000"/>
                </a:solidFill>
              </a:rPr>
              <a:t>モータードライバーの自作</a:t>
            </a:r>
            <a:endParaRPr kumimoji="1" lang="en-US" altLang="ja-JP" sz="1000" b="1">
              <a:solidFill>
                <a:srgbClr val="FFC000"/>
              </a:solidFill>
            </a:endParaRPr>
          </a:p>
        </p:txBody>
      </p:sp>
      <p:sp>
        <p:nvSpPr>
          <p:cNvPr id="1031" name="正方形/長方形 1030">
            <a:extLst>
              <a:ext uri="{FF2B5EF4-FFF2-40B4-BE49-F238E27FC236}">
                <a16:creationId xmlns:a16="http://schemas.microsoft.com/office/drawing/2014/main" id="{6AAB01DF-DD44-7517-DDF7-B501A38D393E}"/>
              </a:ext>
            </a:extLst>
          </p:cNvPr>
          <p:cNvSpPr/>
          <p:nvPr/>
        </p:nvSpPr>
        <p:spPr>
          <a:xfrm rot="5400000">
            <a:off x="3692128" y="5408890"/>
            <a:ext cx="45719" cy="133873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032" name="正方形/長方形 1031">
            <a:extLst>
              <a:ext uri="{FF2B5EF4-FFF2-40B4-BE49-F238E27FC236}">
                <a16:creationId xmlns:a16="http://schemas.microsoft.com/office/drawing/2014/main" id="{5E23193A-C408-0A53-F971-C7BF5D1B02E6}"/>
              </a:ext>
            </a:extLst>
          </p:cNvPr>
          <p:cNvSpPr/>
          <p:nvPr/>
        </p:nvSpPr>
        <p:spPr>
          <a:xfrm rot="16200000">
            <a:off x="3759441" y="6488472"/>
            <a:ext cx="247654" cy="45719"/>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1033" name="正方形/長方形 1032">
            <a:extLst>
              <a:ext uri="{FF2B5EF4-FFF2-40B4-BE49-F238E27FC236}">
                <a16:creationId xmlns:a16="http://schemas.microsoft.com/office/drawing/2014/main" id="{2A5BEAC0-40E6-4F7B-26FD-4DB50AA7D1B6}"/>
              </a:ext>
            </a:extLst>
          </p:cNvPr>
          <p:cNvSpPr/>
          <p:nvPr/>
        </p:nvSpPr>
        <p:spPr>
          <a:xfrm>
            <a:off x="3045619" y="6349640"/>
            <a:ext cx="859631" cy="4831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1035" name="正方形/長方形 1034">
            <a:extLst>
              <a:ext uri="{FF2B5EF4-FFF2-40B4-BE49-F238E27FC236}">
                <a16:creationId xmlns:a16="http://schemas.microsoft.com/office/drawing/2014/main" id="{83F1EE17-D913-8B4D-F389-F7F83F709DEB}"/>
              </a:ext>
            </a:extLst>
          </p:cNvPr>
          <p:cNvSpPr/>
          <p:nvPr/>
        </p:nvSpPr>
        <p:spPr>
          <a:xfrm rot="5400000">
            <a:off x="3486697" y="5835406"/>
            <a:ext cx="45719" cy="934173"/>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041" name="テキスト ボックス 1040">
            <a:extLst>
              <a:ext uri="{FF2B5EF4-FFF2-40B4-BE49-F238E27FC236}">
                <a16:creationId xmlns:a16="http://schemas.microsoft.com/office/drawing/2014/main" id="{A0E9B844-D2DD-92DB-9B97-AD7CC014D6B5}"/>
              </a:ext>
            </a:extLst>
          </p:cNvPr>
          <p:cNvSpPr txBox="1"/>
          <p:nvPr/>
        </p:nvSpPr>
        <p:spPr>
          <a:xfrm>
            <a:off x="10231797" y="3503597"/>
            <a:ext cx="2499324" cy="338554"/>
          </a:xfrm>
          <a:prstGeom prst="rect">
            <a:avLst/>
          </a:prstGeom>
          <a:noFill/>
          <a:ln>
            <a:noFill/>
          </a:ln>
        </p:spPr>
        <p:txBody>
          <a:bodyPr wrap="square" rtlCol="0">
            <a:spAutoFit/>
          </a:bodyPr>
          <a:lstStyle/>
          <a:p>
            <a:r>
              <a:rPr kumimoji="1" lang="ja-JP" altLang="en-US" sz="800"/>
              <a:t>　　　　　　　　　　　　　　　　　　　　　</a:t>
            </a:r>
            <a:endParaRPr kumimoji="1" lang="en-US" altLang="ja-JP" sz="800"/>
          </a:p>
          <a:p>
            <a:r>
              <a:rPr kumimoji="1" lang="ja-JP" altLang="en-US" sz="800"/>
              <a:t>　　　　　</a:t>
            </a:r>
          </a:p>
        </p:txBody>
      </p:sp>
      <p:sp>
        <p:nvSpPr>
          <p:cNvPr id="1057" name="正方形/長方形 1056">
            <a:extLst>
              <a:ext uri="{FF2B5EF4-FFF2-40B4-BE49-F238E27FC236}">
                <a16:creationId xmlns:a16="http://schemas.microsoft.com/office/drawing/2014/main" id="{106C3A22-4C0B-C733-33EE-C2E9FB208382}"/>
              </a:ext>
            </a:extLst>
          </p:cNvPr>
          <p:cNvSpPr/>
          <p:nvPr/>
        </p:nvSpPr>
        <p:spPr>
          <a:xfrm>
            <a:off x="3931653" y="6305522"/>
            <a:ext cx="45719" cy="285193"/>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pic>
        <p:nvPicPr>
          <p:cNvPr id="1074" name="図 1073" descr="図形, 正方形&#10;&#10;AI 生成コンテンツは誤りを含む可能性があります。">
            <a:extLst>
              <a:ext uri="{FF2B5EF4-FFF2-40B4-BE49-F238E27FC236}">
                <a16:creationId xmlns:a16="http://schemas.microsoft.com/office/drawing/2014/main" id="{1DEC1D48-757A-63A4-B6BE-DCFE5C69F60A}"/>
              </a:ext>
            </a:extLst>
          </p:cNvPr>
          <p:cNvPicPr>
            <a:picLocks noChangeAspect="1"/>
          </p:cNvPicPr>
          <p:nvPr/>
        </p:nvPicPr>
        <p:blipFill>
          <a:blip r:embed="rId4">
            <a:extLst>
              <a:ext uri="{28A0092B-C50C-407E-A947-70E740481C1C}">
                <a14:useLocalDpi xmlns:a14="http://schemas.microsoft.com/office/drawing/2010/main" val="0"/>
              </a:ext>
            </a:extLst>
          </a:blip>
          <a:srcRect r="36439" b="62289"/>
          <a:stretch>
            <a:fillRect/>
          </a:stretch>
        </p:blipFill>
        <p:spPr>
          <a:xfrm>
            <a:off x="141475" y="7110415"/>
            <a:ext cx="1613852" cy="1066798"/>
          </a:xfrm>
          <a:prstGeom prst="rect">
            <a:avLst/>
          </a:prstGeom>
        </p:spPr>
      </p:pic>
      <p:sp>
        <p:nvSpPr>
          <p:cNvPr id="205" name="テキスト ボックス 204">
            <a:extLst>
              <a:ext uri="{FF2B5EF4-FFF2-40B4-BE49-F238E27FC236}">
                <a16:creationId xmlns:a16="http://schemas.microsoft.com/office/drawing/2014/main" id="{841284A3-2E72-4827-A5B0-6E33D905C891}"/>
              </a:ext>
            </a:extLst>
          </p:cNvPr>
          <p:cNvSpPr txBox="1"/>
          <p:nvPr/>
        </p:nvSpPr>
        <p:spPr>
          <a:xfrm>
            <a:off x="12050926" y="3797488"/>
            <a:ext cx="684106" cy="184666"/>
          </a:xfrm>
          <a:prstGeom prst="rect">
            <a:avLst/>
          </a:prstGeom>
          <a:noFill/>
        </p:spPr>
        <p:txBody>
          <a:bodyPr wrap="square" rtlCol="0">
            <a:spAutoFit/>
          </a:bodyPr>
          <a:lstStyle/>
          <a:p>
            <a:r>
              <a:rPr kumimoji="1" lang="ja-JP" altLang="en-US" sz="600" b="1" dirty="0">
                <a:solidFill>
                  <a:srgbClr val="FFCC00"/>
                </a:solidFill>
              </a:rPr>
              <a:t>画像</a:t>
            </a:r>
            <a:r>
              <a:rPr kumimoji="1" lang="en-US" altLang="ja-JP" sz="600" b="1" dirty="0">
                <a:solidFill>
                  <a:srgbClr val="FFCC00"/>
                </a:solidFill>
              </a:rPr>
              <a:t>Ⅵ</a:t>
            </a:r>
            <a:endParaRPr kumimoji="1" lang="ja-JP" altLang="en-US" sz="600" b="1" dirty="0">
              <a:solidFill>
                <a:srgbClr val="FFCC00"/>
              </a:solidFill>
            </a:endParaRPr>
          </a:p>
        </p:txBody>
      </p:sp>
      <p:sp>
        <p:nvSpPr>
          <p:cNvPr id="206" name="テキスト ボックス 205">
            <a:extLst>
              <a:ext uri="{FF2B5EF4-FFF2-40B4-BE49-F238E27FC236}">
                <a16:creationId xmlns:a16="http://schemas.microsoft.com/office/drawing/2014/main" id="{86E14D79-7C3A-13AC-4D98-0A74295AE0D1}"/>
              </a:ext>
            </a:extLst>
          </p:cNvPr>
          <p:cNvSpPr txBox="1"/>
          <p:nvPr/>
        </p:nvSpPr>
        <p:spPr>
          <a:xfrm>
            <a:off x="5391829" y="571112"/>
            <a:ext cx="1782422" cy="461665"/>
          </a:xfrm>
          <a:prstGeom prst="rect">
            <a:avLst/>
          </a:prstGeom>
          <a:noFill/>
        </p:spPr>
        <p:txBody>
          <a:bodyPr wrap="square" rtlCol="0">
            <a:spAutoFit/>
          </a:bodyPr>
          <a:lstStyle/>
          <a:p>
            <a:r>
              <a:rPr kumimoji="1" lang="ja-JP" altLang="en-US" sz="2400" b="1">
                <a:solidFill>
                  <a:srgbClr val="FF9933"/>
                </a:solidFill>
              </a:rPr>
              <a:t>機体の詳細</a:t>
            </a:r>
          </a:p>
        </p:txBody>
      </p:sp>
      <p:cxnSp>
        <p:nvCxnSpPr>
          <p:cNvPr id="211" name="直線コネクタ 210">
            <a:extLst>
              <a:ext uri="{FF2B5EF4-FFF2-40B4-BE49-F238E27FC236}">
                <a16:creationId xmlns:a16="http://schemas.microsoft.com/office/drawing/2014/main" id="{62D2380C-D3C9-25D1-3823-3D7A73469DA4}"/>
              </a:ext>
            </a:extLst>
          </p:cNvPr>
          <p:cNvCxnSpPr>
            <a:cxnSpLocks/>
          </p:cNvCxnSpPr>
          <p:nvPr/>
        </p:nvCxnSpPr>
        <p:spPr>
          <a:xfrm flipH="1">
            <a:off x="10204646" y="811622"/>
            <a:ext cx="2499324" cy="5483"/>
          </a:xfrm>
          <a:prstGeom prst="line">
            <a:avLst/>
          </a:prstGeom>
          <a:ln w="28575">
            <a:solidFill>
              <a:srgbClr val="FF9933"/>
            </a:solidFill>
          </a:ln>
        </p:spPr>
        <p:style>
          <a:lnRef idx="3">
            <a:schemeClr val="dk1"/>
          </a:lnRef>
          <a:fillRef idx="0">
            <a:schemeClr val="dk1"/>
          </a:fillRef>
          <a:effectRef idx="2">
            <a:schemeClr val="dk1"/>
          </a:effectRef>
          <a:fontRef idx="minor">
            <a:schemeClr val="tx1"/>
          </a:fontRef>
        </p:style>
      </p:cxnSp>
      <p:sp>
        <p:nvSpPr>
          <p:cNvPr id="219" name="矢印: 山形 218">
            <a:extLst>
              <a:ext uri="{FF2B5EF4-FFF2-40B4-BE49-F238E27FC236}">
                <a16:creationId xmlns:a16="http://schemas.microsoft.com/office/drawing/2014/main" id="{F53BE0CC-77FD-A483-9CD6-E20D435F89DE}"/>
              </a:ext>
            </a:extLst>
          </p:cNvPr>
          <p:cNvSpPr/>
          <p:nvPr/>
        </p:nvSpPr>
        <p:spPr>
          <a:xfrm>
            <a:off x="7389171" y="4741228"/>
            <a:ext cx="136702" cy="192588"/>
          </a:xfrm>
          <a:prstGeom prst="chevron">
            <a:avLst>
              <a:gd name="adj" fmla="val 55226"/>
            </a:avLst>
          </a:prstGeom>
          <a:solidFill>
            <a:srgbClr val="FF9933"/>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solidFill>
                <a:schemeClr val="tx1"/>
              </a:solidFill>
            </a:endParaRPr>
          </a:p>
        </p:txBody>
      </p:sp>
      <p:sp>
        <p:nvSpPr>
          <p:cNvPr id="230" name="テキスト ボックス 229">
            <a:extLst>
              <a:ext uri="{FF2B5EF4-FFF2-40B4-BE49-F238E27FC236}">
                <a16:creationId xmlns:a16="http://schemas.microsoft.com/office/drawing/2014/main" id="{0AAC0C93-9405-6166-C221-50C18928E1A0}"/>
              </a:ext>
            </a:extLst>
          </p:cNvPr>
          <p:cNvSpPr txBox="1"/>
          <p:nvPr/>
        </p:nvSpPr>
        <p:spPr>
          <a:xfrm>
            <a:off x="5399343" y="4631194"/>
            <a:ext cx="1782422" cy="461665"/>
          </a:xfrm>
          <a:prstGeom prst="rect">
            <a:avLst/>
          </a:prstGeom>
          <a:noFill/>
        </p:spPr>
        <p:txBody>
          <a:bodyPr wrap="square" rtlCol="0">
            <a:spAutoFit/>
          </a:bodyPr>
          <a:lstStyle/>
          <a:p>
            <a:r>
              <a:rPr kumimoji="1" lang="ja-JP" altLang="en-US" sz="2400" b="1">
                <a:solidFill>
                  <a:srgbClr val="FF9933"/>
                </a:solidFill>
              </a:rPr>
              <a:t>制御の詳細</a:t>
            </a:r>
          </a:p>
        </p:txBody>
      </p:sp>
      <p:sp>
        <p:nvSpPr>
          <p:cNvPr id="231" name="矢印: 山形 230">
            <a:extLst>
              <a:ext uri="{FF2B5EF4-FFF2-40B4-BE49-F238E27FC236}">
                <a16:creationId xmlns:a16="http://schemas.microsoft.com/office/drawing/2014/main" id="{A6801DF2-D620-729B-B82A-147CDEAE1E79}"/>
              </a:ext>
            </a:extLst>
          </p:cNvPr>
          <p:cNvSpPr/>
          <p:nvPr/>
        </p:nvSpPr>
        <p:spPr>
          <a:xfrm>
            <a:off x="7096104" y="4715013"/>
            <a:ext cx="236915" cy="251577"/>
          </a:xfrm>
          <a:prstGeom prst="chevron">
            <a:avLst>
              <a:gd name="adj" fmla="val 50000"/>
            </a:avLst>
          </a:prstGeom>
          <a:solidFill>
            <a:srgbClr val="FF9933"/>
          </a:solidFill>
          <a:ln>
            <a:solidFill>
              <a:schemeClr val="accent2">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solidFill>
                <a:schemeClr val="tx1"/>
              </a:solidFill>
            </a:endParaRPr>
          </a:p>
        </p:txBody>
      </p:sp>
      <p:sp>
        <p:nvSpPr>
          <p:cNvPr id="232" name="矢印: 山形 231">
            <a:extLst>
              <a:ext uri="{FF2B5EF4-FFF2-40B4-BE49-F238E27FC236}">
                <a16:creationId xmlns:a16="http://schemas.microsoft.com/office/drawing/2014/main" id="{F1FA08FB-E934-620D-D179-16ABA061F51A}"/>
              </a:ext>
            </a:extLst>
          </p:cNvPr>
          <p:cNvSpPr/>
          <p:nvPr/>
        </p:nvSpPr>
        <p:spPr>
          <a:xfrm>
            <a:off x="7389171" y="686660"/>
            <a:ext cx="136702" cy="192588"/>
          </a:xfrm>
          <a:prstGeom prst="chevron">
            <a:avLst>
              <a:gd name="adj" fmla="val 55226"/>
            </a:avLst>
          </a:prstGeom>
          <a:solidFill>
            <a:srgbClr val="FF9933"/>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solidFill>
                <a:schemeClr val="tx1"/>
              </a:solidFill>
            </a:endParaRPr>
          </a:p>
        </p:txBody>
      </p:sp>
      <p:sp>
        <p:nvSpPr>
          <p:cNvPr id="233" name="矢印: 山形 232">
            <a:extLst>
              <a:ext uri="{FF2B5EF4-FFF2-40B4-BE49-F238E27FC236}">
                <a16:creationId xmlns:a16="http://schemas.microsoft.com/office/drawing/2014/main" id="{06595B02-3625-8A7B-3B1E-E14772114ECD}"/>
              </a:ext>
            </a:extLst>
          </p:cNvPr>
          <p:cNvSpPr/>
          <p:nvPr/>
        </p:nvSpPr>
        <p:spPr>
          <a:xfrm>
            <a:off x="7096104" y="660445"/>
            <a:ext cx="236915" cy="251577"/>
          </a:xfrm>
          <a:prstGeom prst="chevron">
            <a:avLst>
              <a:gd name="adj" fmla="val 50000"/>
            </a:avLst>
          </a:prstGeom>
          <a:solidFill>
            <a:srgbClr val="FF9933"/>
          </a:solidFill>
          <a:ln>
            <a:solidFill>
              <a:schemeClr val="accent2">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solidFill>
                <a:schemeClr val="tx1"/>
              </a:solidFill>
            </a:endParaRPr>
          </a:p>
        </p:txBody>
      </p:sp>
      <p:sp>
        <p:nvSpPr>
          <p:cNvPr id="70" name="テキスト ボックス 69">
            <a:extLst>
              <a:ext uri="{FF2B5EF4-FFF2-40B4-BE49-F238E27FC236}">
                <a16:creationId xmlns:a16="http://schemas.microsoft.com/office/drawing/2014/main" id="{297CC04E-513B-1A10-B0AD-2C621CC7CBBD}"/>
              </a:ext>
            </a:extLst>
          </p:cNvPr>
          <p:cNvSpPr txBox="1"/>
          <p:nvPr/>
        </p:nvSpPr>
        <p:spPr>
          <a:xfrm>
            <a:off x="5371867" y="8620689"/>
            <a:ext cx="5614989" cy="338554"/>
          </a:xfrm>
          <a:prstGeom prst="rect">
            <a:avLst/>
          </a:prstGeom>
          <a:noFill/>
        </p:spPr>
        <p:txBody>
          <a:bodyPr wrap="square" lIns="91440" tIns="45720" rIns="91440" bIns="45720" rtlCol="0" anchor="t">
            <a:spAutoFit/>
          </a:bodyPr>
          <a:lstStyle/>
          <a:p>
            <a:r>
              <a:rPr lang="ja-JP" altLang="en-US" sz="1600" b="1">
                <a:solidFill>
                  <a:sysClr val="windowText" lastClr="000000"/>
                </a:solidFill>
                <a:ea typeface="游ゴシック"/>
              </a:rPr>
              <a:t>＜ロボット製作に関わったソフト＞</a:t>
            </a:r>
            <a:endParaRPr lang="en-US" altLang="ja-JP" sz="2000" b="1">
              <a:solidFill>
                <a:srgbClr val="FF9933"/>
              </a:solidFill>
              <a:ea typeface="游ゴシック"/>
            </a:endParaRPr>
          </a:p>
        </p:txBody>
      </p:sp>
      <p:pic>
        <p:nvPicPr>
          <p:cNvPr id="1047" name="図 1046">
            <a:extLst>
              <a:ext uri="{FF2B5EF4-FFF2-40B4-BE49-F238E27FC236}">
                <a16:creationId xmlns:a16="http://schemas.microsoft.com/office/drawing/2014/main" id="{9B6E7B8F-72A2-F4D1-C411-C83424AC3F97}"/>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372010" y="9162362"/>
            <a:ext cx="296877" cy="296877"/>
          </a:xfrm>
          <a:prstGeom prst="rect">
            <a:avLst/>
          </a:prstGeom>
        </p:spPr>
      </p:pic>
      <p:sp>
        <p:nvSpPr>
          <p:cNvPr id="1069" name="テキスト ボックス 1068">
            <a:extLst>
              <a:ext uri="{FF2B5EF4-FFF2-40B4-BE49-F238E27FC236}">
                <a16:creationId xmlns:a16="http://schemas.microsoft.com/office/drawing/2014/main" id="{C0C83686-BE98-9F10-663B-09540D05020E}"/>
              </a:ext>
            </a:extLst>
          </p:cNvPr>
          <p:cNvSpPr txBox="1"/>
          <p:nvPr/>
        </p:nvSpPr>
        <p:spPr>
          <a:xfrm>
            <a:off x="7284426" y="8878860"/>
            <a:ext cx="2155195" cy="307777"/>
          </a:xfrm>
          <a:prstGeom prst="rect">
            <a:avLst/>
          </a:prstGeom>
          <a:noFill/>
        </p:spPr>
        <p:txBody>
          <a:bodyPr wrap="square" rtlCol="0">
            <a:spAutoFit/>
          </a:bodyPr>
          <a:lstStyle/>
          <a:p>
            <a:r>
              <a:rPr kumimoji="1" lang="en-US" altLang="ja-JP" sz="1400"/>
              <a:t>  </a:t>
            </a:r>
            <a:r>
              <a:rPr kumimoji="1" lang="ja-JP" altLang="en-US" sz="1400"/>
              <a:t>ハードウェア</a:t>
            </a:r>
            <a:endParaRPr lang="en-US" altLang="ja-JP" sz="1400" b="1"/>
          </a:p>
        </p:txBody>
      </p:sp>
      <p:sp>
        <p:nvSpPr>
          <p:cNvPr id="194" name="テキスト ボックス 193">
            <a:extLst>
              <a:ext uri="{FF2B5EF4-FFF2-40B4-BE49-F238E27FC236}">
                <a16:creationId xmlns:a16="http://schemas.microsoft.com/office/drawing/2014/main" id="{2B88DF22-FF74-6C7E-F730-782C67169562}"/>
              </a:ext>
            </a:extLst>
          </p:cNvPr>
          <p:cNvSpPr txBox="1"/>
          <p:nvPr/>
        </p:nvSpPr>
        <p:spPr>
          <a:xfrm>
            <a:off x="7638467" y="9109058"/>
            <a:ext cx="1273929" cy="461665"/>
          </a:xfrm>
          <a:prstGeom prst="rect">
            <a:avLst/>
          </a:prstGeom>
          <a:noFill/>
        </p:spPr>
        <p:txBody>
          <a:bodyPr wrap="square" rtlCol="0">
            <a:spAutoFit/>
          </a:bodyPr>
          <a:lstStyle/>
          <a:p>
            <a:r>
              <a:rPr lang="en-US" altLang="ja-JP" sz="800" b="1"/>
              <a:t>Kicad9.0</a:t>
            </a:r>
          </a:p>
          <a:p>
            <a:r>
              <a:rPr lang="ja-JP" altLang="en-US" sz="800"/>
              <a:t>基盤設計に</a:t>
            </a:r>
            <a:endParaRPr lang="en-US" altLang="ja-JP" sz="800"/>
          </a:p>
          <a:p>
            <a:r>
              <a:rPr lang="ja-JP" altLang="en-US" sz="800"/>
              <a:t>使用しています。</a:t>
            </a:r>
            <a:endParaRPr lang="en-US" altLang="ja-JP" sz="800"/>
          </a:p>
        </p:txBody>
      </p:sp>
      <p:pic>
        <p:nvPicPr>
          <p:cNvPr id="195" name="図 194">
            <a:extLst>
              <a:ext uri="{FF2B5EF4-FFF2-40B4-BE49-F238E27FC236}">
                <a16:creationId xmlns:a16="http://schemas.microsoft.com/office/drawing/2014/main" id="{30D388BA-3EA3-3E84-9742-B16FAEFB81C9}"/>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522043" y="9073942"/>
            <a:ext cx="446498" cy="446498"/>
          </a:xfrm>
          <a:prstGeom prst="rect">
            <a:avLst/>
          </a:prstGeom>
        </p:spPr>
      </p:pic>
      <p:sp>
        <p:nvSpPr>
          <p:cNvPr id="197" name="テキスト ボックス 196">
            <a:extLst>
              <a:ext uri="{FF2B5EF4-FFF2-40B4-BE49-F238E27FC236}">
                <a16:creationId xmlns:a16="http://schemas.microsoft.com/office/drawing/2014/main" id="{B5804B0F-7621-5573-2425-A0B8B0A6179B}"/>
              </a:ext>
            </a:extLst>
          </p:cNvPr>
          <p:cNvSpPr txBox="1"/>
          <p:nvPr/>
        </p:nvSpPr>
        <p:spPr>
          <a:xfrm>
            <a:off x="8888974" y="9109967"/>
            <a:ext cx="984326" cy="461665"/>
          </a:xfrm>
          <a:prstGeom prst="rect">
            <a:avLst/>
          </a:prstGeom>
          <a:noFill/>
        </p:spPr>
        <p:txBody>
          <a:bodyPr wrap="square" rtlCol="0">
            <a:spAutoFit/>
          </a:bodyPr>
          <a:lstStyle/>
          <a:p>
            <a:r>
              <a:rPr lang="en-US" altLang="ja-JP" sz="800" b="1"/>
              <a:t>Autodesk Fusion</a:t>
            </a:r>
          </a:p>
          <a:p>
            <a:r>
              <a:rPr lang="ja-JP" altLang="en-US" sz="800"/>
              <a:t>機体設計に</a:t>
            </a:r>
            <a:endParaRPr lang="en-US" altLang="ja-JP" sz="800"/>
          </a:p>
          <a:p>
            <a:r>
              <a:rPr lang="ja-JP" altLang="en-US" sz="800"/>
              <a:t>使用しています。</a:t>
            </a:r>
            <a:endParaRPr lang="en-US" altLang="ja-JP" sz="800"/>
          </a:p>
        </p:txBody>
      </p:sp>
      <p:sp>
        <p:nvSpPr>
          <p:cNvPr id="198" name="テキスト ボックス 197">
            <a:extLst>
              <a:ext uri="{FF2B5EF4-FFF2-40B4-BE49-F238E27FC236}">
                <a16:creationId xmlns:a16="http://schemas.microsoft.com/office/drawing/2014/main" id="{968D31DD-23E0-AB05-A77C-54739420215E}"/>
              </a:ext>
            </a:extLst>
          </p:cNvPr>
          <p:cNvSpPr txBox="1"/>
          <p:nvPr/>
        </p:nvSpPr>
        <p:spPr>
          <a:xfrm>
            <a:off x="9785588" y="8864575"/>
            <a:ext cx="1473941" cy="307777"/>
          </a:xfrm>
          <a:prstGeom prst="rect">
            <a:avLst/>
          </a:prstGeom>
          <a:noFill/>
        </p:spPr>
        <p:txBody>
          <a:bodyPr wrap="square" rtlCol="0">
            <a:spAutoFit/>
          </a:bodyPr>
          <a:lstStyle/>
          <a:p>
            <a:r>
              <a:rPr kumimoji="1" lang="en-US" altLang="ja-JP" sz="1400"/>
              <a:t>  </a:t>
            </a:r>
            <a:r>
              <a:rPr lang="ja-JP" altLang="en-US" sz="1400"/>
              <a:t>ソフト</a:t>
            </a:r>
            <a:r>
              <a:rPr kumimoji="1" lang="ja-JP" altLang="en-US" sz="1400"/>
              <a:t>ウェア</a:t>
            </a:r>
            <a:endParaRPr lang="en-US" altLang="ja-JP" sz="1400" b="1"/>
          </a:p>
        </p:txBody>
      </p:sp>
      <p:pic>
        <p:nvPicPr>
          <p:cNvPr id="201" name="図 200">
            <a:extLst>
              <a:ext uri="{FF2B5EF4-FFF2-40B4-BE49-F238E27FC236}">
                <a16:creationId xmlns:a16="http://schemas.microsoft.com/office/drawing/2014/main" id="{F47737A8-AB7F-1856-0039-414B27FEADE4}"/>
              </a:ext>
            </a:extLst>
          </p:cNvPr>
          <p:cNvPicPr>
            <a:picLocks noChangeAspect="1"/>
          </p:cNvPicPr>
          <p:nvPr/>
        </p:nvPicPr>
        <p:blipFill>
          <a:blip r:embed="rId38"/>
          <a:stretch>
            <a:fillRect/>
          </a:stretch>
        </p:blipFill>
        <p:spPr>
          <a:xfrm>
            <a:off x="9881257" y="9131555"/>
            <a:ext cx="282440" cy="280929"/>
          </a:xfrm>
          <a:prstGeom prst="rect">
            <a:avLst/>
          </a:prstGeom>
        </p:spPr>
      </p:pic>
      <p:sp>
        <p:nvSpPr>
          <p:cNvPr id="204" name="テキスト ボックス 203">
            <a:extLst>
              <a:ext uri="{FF2B5EF4-FFF2-40B4-BE49-F238E27FC236}">
                <a16:creationId xmlns:a16="http://schemas.microsoft.com/office/drawing/2014/main" id="{3D3BC008-92D3-144C-B78E-FC99EEBFF8FF}"/>
              </a:ext>
            </a:extLst>
          </p:cNvPr>
          <p:cNvSpPr txBox="1"/>
          <p:nvPr/>
        </p:nvSpPr>
        <p:spPr>
          <a:xfrm>
            <a:off x="10167677" y="9083658"/>
            <a:ext cx="1323118" cy="461665"/>
          </a:xfrm>
          <a:prstGeom prst="rect">
            <a:avLst/>
          </a:prstGeom>
          <a:noFill/>
        </p:spPr>
        <p:txBody>
          <a:bodyPr wrap="square" rtlCol="0">
            <a:spAutoFit/>
          </a:bodyPr>
          <a:lstStyle/>
          <a:p>
            <a:r>
              <a:rPr lang="en-US" altLang="ja-JP" sz="800" b="1" err="1"/>
              <a:t>VisualStudioCode</a:t>
            </a:r>
            <a:endParaRPr lang="en-US" altLang="ja-JP" sz="800" b="1"/>
          </a:p>
          <a:p>
            <a:r>
              <a:rPr lang="ja-JP" altLang="en-US" sz="800"/>
              <a:t>プログラム制作に使用しています。</a:t>
            </a:r>
            <a:endParaRPr lang="en-US" altLang="ja-JP" sz="800"/>
          </a:p>
        </p:txBody>
      </p:sp>
      <p:pic>
        <p:nvPicPr>
          <p:cNvPr id="207" name="Picture 18" descr="GitHub - Wikipedia">
            <a:extLst>
              <a:ext uri="{FF2B5EF4-FFF2-40B4-BE49-F238E27FC236}">
                <a16:creationId xmlns:a16="http://schemas.microsoft.com/office/drawing/2014/main" id="{78C9A7AA-0B01-DA12-D1A1-1F89987A018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1438157" y="9128309"/>
            <a:ext cx="303592" cy="303592"/>
          </a:xfrm>
          <a:prstGeom prst="rect">
            <a:avLst/>
          </a:prstGeom>
          <a:noFill/>
          <a:extLst>
            <a:ext uri="{909E8E84-426E-40DD-AFC4-6F175D3DCCD1}">
              <a14:hiddenFill xmlns:a14="http://schemas.microsoft.com/office/drawing/2010/main">
                <a:solidFill>
                  <a:srgbClr val="FFFFFF"/>
                </a:solidFill>
              </a14:hiddenFill>
            </a:ext>
          </a:extLst>
        </p:spPr>
      </p:pic>
      <p:sp>
        <p:nvSpPr>
          <p:cNvPr id="209" name="テキスト ボックス 208">
            <a:extLst>
              <a:ext uri="{FF2B5EF4-FFF2-40B4-BE49-F238E27FC236}">
                <a16:creationId xmlns:a16="http://schemas.microsoft.com/office/drawing/2014/main" id="{94B235F7-779A-DC7F-B0A5-6CB59353538B}"/>
              </a:ext>
            </a:extLst>
          </p:cNvPr>
          <p:cNvSpPr txBox="1"/>
          <p:nvPr/>
        </p:nvSpPr>
        <p:spPr>
          <a:xfrm>
            <a:off x="11718271" y="9083655"/>
            <a:ext cx="1146827" cy="461665"/>
          </a:xfrm>
          <a:prstGeom prst="rect">
            <a:avLst/>
          </a:prstGeom>
          <a:noFill/>
        </p:spPr>
        <p:txBody>
          <a:bodyPr wrap="square" rtlCol="0">
            <a:spAutoFit/>
          </a:bodyPr>
          <a:lstStyle/>
          <a:p>
            <a:r>
              <a:rPr lang="en-US" altLang="ja-JP" sz="800" b="1"/>
              <a:t>GitHub</a:t>
            </a:r>
          </a:p>
          <a:p>
            <a:r>
              <a:rPr lang="ja-JP" altLang="en-US" sz="800"/>
              <a:t>プログラムの共有に</a:t>
            </a:r>
            <a:endParaRPr lang="en-US" altLang="ja-JP" sz="800"/>
          </a:p>
          <a:p>
            <a:r>
              <a:rPr lang="ja-JP" altLang="en-US" sz="800"/>
              <a:t>使用しています。</a:t>
            </a:r>
            <a:endParaRPr lang="en-US" altLang="ja-JP" sz="800"/>
          </a:p>
        </p:txBody>
      </p:sp>
      <p:cxnSp>
        <p:nvCxnSpPr>
          <p:cNvPr id="212" name="直線コネクタ 211">
            <a:extLst>
              <a:ext uri="{FF2B5EF4-FFF2-40B4-BE49-F238E27FC236}">
                <a16:creationId xmlns:a16="http://schemas.microsoft.com/office/drawing/2014/main" id="{FC7104A9-FB76-A5BC-261E-DD12428B7056}"/>
              </a:ext>
            </a:extLst>
          </p:cNvPr>
          <p:cNvCxnSpPr>
            <a:cxnSpLocks/>
          </p:cNvCxnSpPr>
          <p:nvPr/>
        </p:nvCxnSpPr>
        <p:spPr>
          <a:xfrm flipH="1">
            <a:off x="5431389" y="8584630"/>
            <a:ext cx="7299732" cy="0"/>
          </a:xfrm>
          <a:prstGeom prst="line">
            <a:avLst/>
          </a:prstGeom>
          <a:ln w="28575">
            <a:solidFill>
              <a:srgbClr val="FF9933"/>
            </a:solidFill>
          </a:ln>
        </p:spPr>
        <p:style>
          <a:lnRef idx="3">
            <a:schemeClr val="dk1"/>
          </a:lnRef>
          <a:fillRef idx="0">
            <a:schemeClr val="dk1"/>
          </a:fillRef>
          <a:effectRef idx="2">
            <a:schemeClr val="dk1"/>
          </a:effectRef>
          <a:fontRef idx="minor">
            <a:schemeClr val="tx1"/>
          </a:fontRef>
        </p:style>
      </p:cxnSp>
      <p:cxnSp>
        <p:nvCxnSpPr>
          <p:cNvPr id="216" name="直線コネクタ 215">
            <a:extLst>
              <a:ext uri="{FF2B5EF4-FFF2-40B4-BE49-F238E27FC236}">
                <a16:creationId xmlns:a16="http://schemas.microsoft.com/office/drawing/2014/main" id="{2F1FD8ED-9CB9-D08B-FA97-086E43C353CB}"/>
              </a:ext>
            </a:extLst>
          </p:cNvPr>
          <p:cNvCxnSpPr>
            <a:cxnSpLocks/>
          </p:cNvCxnSpPr>
          <p:nvPr/>
        </p:nvCxnSpPr>
        <p:spPr>
          <a:xfrm flipH="1">
            <a:off x="89467" y="7314109"/>
            <a:ext cx="5190623" cy="0"/>
          </a:xfrm>
          <a:prstGeom prst="line">
            <a:avLst/>
          </a:prstGeom>
          <a:ln w="28575">
            <a:solidFill>
              <a:srgbClr val="FF9933"/>
            </a:solidFill>
          </a:ln>
        </p:spPr>
        <p:style>
          <a:lnRef idx="3">
            <a:schemeClr val="dk1"/>
          </a:lnRef>
          <a:fillRef idx="0">
            <a:schemeClr val="dk1"/>
          </a:fillRef>
          <a:effectRef idx="2">
            <a:schemeClr val="dk1"/>
          </a:effectRef>
          <a:fontRef idx="minor">
            <a:schemeClr val="tx1"/>
          </a:fontRef>
        </p:style>
      </p:cxnSp>
      <p:sp>
        <p:nvSpPr>
          <p:cNvPr id="214" name="テキスト ボックス 213">
            <a:extLst>
              <a:ext uri="{FF2B5EF4-FFF2-40B4-BE49-F238E27FC236}">
                <a16:creationId xmlns:a16="http://schemas.microsoft.com/office/drawing/2014/main" id="{A44AC340-89B3-699C-201A-77ED220C09FF}"/>
              </a:ext>
            </a:extLst>
          </p:cNvPr>
          <p:cNvSpPr txBox="1"/>
          <p:nvPr/>
        </p:nvSpPr>
        <p:spPr>
          <a:xfrm>
            <a:off x="5409965" y="8876302"/>
            <a:ext cx="2155195" cy="307777"/>
          </a:xfrm>
          <a:prstGeom prst="rect">
            <a:avLst/>
          </a:prstGeom>
          <a:noFill/>
        </p:spPr>
        <p:txBody>
          <a:bodyPr wrap="square" rtlCol="0">
            <a:spAutoFit/>
          </a:bodyPr>
          <a:lstStyle/>
          <a:p>
            <a:r>
              <a:rPr kumimoji="1" lang="en-US" altLang="ja-JP" sz="1400"/>
              <a:t>  </a:t>
            </a:r>
            <a:r>
              <a:rPr lang="ja-JP" altLang="en-US" sz="1400"/>
              <a:t>コミュニケーション</a:t>
            </a:r>
            <a:endParaRPr lang="en-US" altLang="ja-JP" sz="1400" b="1"/>
          </a:p>
        </p:txBody>
      </p:sp>
      <p:cxnSp>
        <p:nvCxnSpPr>
          <p:cNvPr id="217" name="直線コネクタ 216">
            <a:extLst>
              <a:ext uri="{FF2B5EF4-FFF2-40B4-BE49-F238E27FC236}">
                <a16:creationId xmlns:a16="http://schemas.microsoft.com/office/drawing/2014/main" id="{8FDA117D-6298-2D2D-8439-10F5760F24C7}"/>
              </a:ext>
            </a:extLst>
          </p:cNvPr>
          <p:cNvCxnSpPr>
            <a:cxnSpLocks/>
          </p:cNvCxnSpPr>
          <p:nvPr/>
        </p:nvCxnSpPr>
        <p:spPr>
          <a:xfrm flipH="1">
            <a:off x="2203427" y="925054"/>
            <a:ext cx="3043663" cy="0"/>
          </a:xfrm>
          <a:prstGeom prst="line">
            <a:avLst/>
          </a:prstGeom>
          <a:ln w="28575">
            <a:solidFill>
              <a:srgbClr val="FF9933"/>
            </a:solidFill>
          </a:ln>
        </p:spPr>
        <p:style>
          <a:lnRef idx="3">
            <a:schemeClr val="dk1"/>
          </a:lnRef>
          <a:fillRef idx="0">
            <a:schemeClr val="dk1"/>
          </a:fillRef>
          <a:effectRef idx="2">
            <a:schemeClr val="dk1"/>
          </a:effectRef>
          <a:fontRef idx="minor">
            <a:schemeClr val="tx1"/>
          </a:fontRef>
        </p:style>
      </p:cxnSp>
      <p:sp>
        <p:nvSpPr>
          <p:cNvPr id="222" name="矢印: 山形 221">
            <a:extLst>
              <a:ext uri="{FF2B5EF4-FFF2-40B4-BE49-F238E27FC236}">
                <a16:creationId xmlns:a16="http://schemas.microsoft.com/office/drawing/2014/main" id="{123D9913-9C77-B9C4-7C9D-507912E972BF}"/>
              </a:ext>
            </a:extLst>
          </p:cNvPr>
          <p:cNvSpPr/>
          <p:nvPr/>
        </p:nvSpPr>
        <p:spPr>
          <a:xfrm>
            <a:off x="1962771" y="699694"/>
            <a:ext cx="136702" cy="192588"/>
          </a:xfrm>
          <a:prstGeom prst="chevron">
            <a:avLst>
              <a:gd name="adj" fmla="val 55226"/>
            </a:avLst>
          </a:prstGeom>
          <a:solidFill>
            <a:srgbClr val="FF9933"/>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solidFill>
                <a:schemeClr val="tx1"/>
              </a:solidFill>
            </a:endParaRPr>
          </a:p>
        </p:txBody>
      </p:sp>
      <p:sp>
        <p:nvSpPr>
          <p:cNvPr id="223" name="矢印: 山形 222">
            <a:extLst>
              <a:ext uri="{FF2B5EF4-FFF2-40B4-BE49-F238E27FC236}">
                <a16:creationId xmlns:a16="http://schemas.microsoft.com/office/drawing/2014/main" id="{4B0227FB-7C02-6397-3ED9-AB11E7799BF8}"/>
              </a:ext>
            </a:extLst>
          </p:cNvPr>
          <p:cNvSpPr/>
          <p:nvPr/>
        </p:nvSpPr>
        <p:spPr>
          <a:xfrm>
            <a:off x="1669706" y="673477"/>
            <a:ext cx="236915" cy="251577"/>
          </a:xfrm>
          <a:prstGeom prst="chevron">
            <a:avLst>
              <a:gd name="adj" fmla="val 50000"/>
            </a:avLst>
          </a:prstGeom>
          <a:solidFill>
            <a:srgbClr val="FF9933"/>
          </a:solidFill>
          <a:ln>
            <a:solidFill>
              <a:schemeClr val="accent2">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solidFill>
                <a:schemeClr val="tx1"/>
              </a:solidFill>
            </a:endParaRPr>
          </a:p>
        </p:txBody>
      </p:sp>
      <p:pic>
        <p:nvPicPr>
          <p:cNvPr id="218" name="図 217">
            <a:extLst>
              <a:ext uri="{FF2B5EF4-FFF2-40B4-BE49-F238E27FC236}">
                <a16:creationId xmlns:a16="http://schemas.microsoft.com/office/drawing/2014/main" id="{752A0F11-C7FB-9922-A037-1219A58BA834}"/>
              </a:ext>
            </a:extLst>
          </p:cNvPr>
          <p:cNvPicPr>
            <a:picLocks noChangeAspect="1"/>
          </p:cNvPicPr>
          <p:nvPr/>
        </p:nvPicPr>
        <p:blipFill>
          <a:blip r:embed="rId40"/>
          <a:srcRect l="16126" t="18857" r="16413" b="18895"/>
          <a:stretch>
            <a:fillRect/>
          </a:stretch>
        </p:blipFill>
        <p:spPr>
          <a:xfrm>
            <a:off x="5482410" y="9177347"/>
            <a:ext cx="331471" cy="323850"/>
          </a:xfrm>
          <a:prstGeom prst="rect">
            <a:avLst/>
          </a:prstGeom>
        </p:spPr>
      </p:pic>
      <p:sp>
        <p:nvSpPr>
          <p:cNvPr id="225" name="テキスト ボックス 224">
            <a:extLst>
              <a:ext uri="{FF2B5EF4-FFF2-40B4-BE49-F238E27FC236}">
                <a16:creationId xmlns:a16="http://schemas.microsoft.com/office/drawing/2014/main" id="{CCE0DFC4-7F9B-2B27-68CE-05C2C78169A1}"/>
              </a:ext>
            </a:extLst>
          </p:cNvPr>
          <p:cNvSpPr txBox="1"/>
          <p:nvPr/>
        </p:nvSpPr>
        <p:spPr>
          <a:xfrm>
            <a:off x="5803151" y="9105880"/>
            <a:ext cx="1515869" cy="461665"/>
          </a:xfrm>
          <a:prstGeom prst="rect">
            <a:avLst/>
          </a:prstGeom>
          <a:noFill/>
        </p:spPr>
        <p:txBody>
          <a:bodyPr wrap="square" rtlCol="0">
            <a:spAutoFit/>
          </a:bodyPr>
          <a:lstStyle/>
          <a:p>
            <a:r>
              <a:rPr lang="en-US" altLang="ja-JP" sz="800" b="1"/>
              <a:t>Discord</a:t>
            </a:r>
            <a:r>
              <a:rPr lang="ja-JP" altLang="en-US" sz="800"/>
              <a:t>          </a:t>
            </a:r>
            <a:endParaRPr lang="en-US" altLang="ja-JP" sz="800"/>
          </a:p>
          <a:p>
            <a:r>
              <a:rPr lang="ja-JP" altLang="en-US" sz="800"/>
              <a:t>チーム内スケジュールの共有</a:t>
            </a:r>
            <a:endParaRPr lang="en-US" altLang="ja-JP" sz="800"/>
          </a:p>
          <a:p>
            <a:r>
              <a:rPr lang="ja-JP" altLang="en-US" sz="800"/>
              <a:t>連絡に使用しています。</a:t>
            </a:r>
            <a:endParaRPr lang="en-US" altLang="ja-JP" sz="800"/>
          </a:p>
        </p:txBody>
      </p:sp>
      <p:sp>
        <p:nvSpPr>
          <p:cNvPr id="235" name="テキスト ボックス 234">
            <a:extLst>
              <a:ext uri="{FF2B5EF4-FFF2-40B4-BE49-F238E27FC236}">
                <a16:creationId xmlns:a16="http://schemas.microsoft.com/office/drawing/2014/main" id="{FA2CECBF-E504-A058-4D52-0C8472C103DE}"/>
              </a:ext>
            </a:extLst>
          </p:cNvPr>
          <p:cNvSpPr txBox="1"/>
          <p:nvPr/>
        </p:nvSpPr>
        <p:spPr>
          <a:xfrm>
            <a:off x="8191849" y="137905"/>
            <a:ext cx="1775644" cy="307777"/>
          </a:xfrm>
          <a:prstGeom prst="rect">
            <a:avLst/>
          </a:prstGeom>
          <a:noFill/>
        </p:spPr>
        <p:txBody>
          <a:bodyPr wrap="square" rtlCol="0">
            <a:spAutoFit/>
          </a:bodyPr>
          <a:lstStyle/>
          <a:p>
            <a:r>
              <a:rPr lang="ja-JP" altLang="en-US" sz="1400">
                <a:latin typeface="+mn-ea"/>
              </a:rPr>
              <a:t>　</a:t>
            </a:r>
            <a:r>
              <a:rPr lang="en-US" altLang="ja-JP" sz="1400" b="1">
                <a:solidFill>
                  <a:schemeClr val="accent2"/>
                </a:solidFill>
                <a:latin typeface="+mn-ea"/>
              </a:rPr>
              <a:t>Our Accounts</a:t>
            </a:r>
            <a:r>
              <a:rPr lang="en-US" altLang="ja-JP" sz="1400">
                <a:solidFill>
                  <a:schemeClr val="accent2"/>
                </a:solidFill>
                <a:latin typeface="+mn-ea"/>
              </a:rPr>
              <a:t> </a:t>
            </a:r>
          </a:p>
        </p:txBody>
      </p:sp>
      <p:sp>
        <p:nvSpPr>
          <p:cNvPr id="10" name="テキスト ボックス 9">
            <a:extLst>
              <a:ext uri="{FF2B5EF4-FFF2-40B4-BE49-F238E27FC236}">
                <a16:creationId xmlns:a16="http://schemas.microsoft.com/office/drawing/2014/main" id="{3EBF3707-39D9-6B83-831B-56D4C2F08D66}"/>
              </a:ext>
            </a:extLst>
          </p:cNvPr>
          <p:cNvSpPr txBox="1"/>
          <p:nvPr/>
        </p:nvSpPr>
        <p:spPr>
          <a:xfrm>
            <a:off x="-119088" y="2563078"/>
            <a:ext cx="1052738" cy="338554"/>
          </a:xfrm>
          <a:prstGeom prst="rect">
            <a:avLst/>
          </a:prstGeom>
          <a:noFill/>
        </p:spPr>
        <p:txBody>
          <a:bodyPr wrap="square" rtlCol="0">
            <a:spAutoFit/>
          </a:bodyPr>
          <a:lstStyle/>
          <a:p>
            <a:pPr algn="ctr"/>
            <a:r>
              <a:rPr kumimoji="1" lang="en-US" altLang="ja-JP" sz="1600" b="1"/>
              <a:t>Robot1</a:t>
            </a:r>
          </a:p>
        </p:txBody>
      </p:sp>
      <p:sp>
        <p:nvSpPr>
          <p:cNvPr id="1187" name="四角形: 角を丸くする 1186">
            <a:extLst>
              <a:ext uri="{FF2B5EF4-FFF2-40B4-BE49-F238E27FC236}">
                <a16:creationId xmlns:a16="http://schemas.microsoft.com/office/drawing/2014/main" id="{5A7ED3E7-E239-2F39-408B-8F2189541177}"/>
              </a:ext>
            </a:extLst>
          </p:cNvPr>
          <p:cNvSpPr/>
          <p:nvPr/>
        </p:nvSpPr>
        <p:spPr>
          <a:xfrm>
            <a:off x="4505799" y="5246602"/>
            <a:ext cx="757675" cy="5326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1188" name="正方形/長方形 1187">
            <a:extLst>
              <a:ext uri="{FF2B5EF4-FFF2-40B4-BE49-F238E27FC236}">
                <a16:creationId xmlns:a16="http://schemas.microsoft.com/office/drawing/2014/main" id="{28F01C5E-51B9-9AEA-F7CD-969BB872D6C6}"/>
              </a:ext>
            </a:extLst>
          </p:cNvPr>
          <p:cNvSpPr/>
          <p:nvPr/>
        </p:nvSpPr>
        <p:spPr>
          <a:xfrm>
            <a:off x="4518509" y="5322595"/>
            <a:ext cx="599765" cy="3019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1190" name="正方形/長方形 1189">
            <a:extLst>
              <a:ext uri="{FF2B5EF4-FFF2-40B4-BE49-F238E27FC236}">
                <a16:creationId xmlns:a16="http://schemas.microsoft.com/office/drawing/2014/main" id="{7D69C0C8-F54C-CA05-F495-6A5324F0A58B}"/>
              </a:ext>
            </a:extLst>
          </p:cNvPr>
          <p:cNvSpPr/>
          <p:nvPr/>
        </p:nvSpPr>
        <p:spPr>
          <a:xfrm>
            <a:off x="4658766" y="5477253"/>
            <a:ext cx="599948" cy="3019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1191" name="正方形/長方形 1190">
            <a:extLst>
              <a:ext uri="{FF2B5EF4-FFF2-40B4-BE49-F238E27FC236}">
                <a16:creationId xmlns:a16="http://schemas.microsoft.com/office/drawing/2014/main" id="{E492D558-3314-F8AC-BF01-FBEEDF4C909D}"/>
              </a:ext>
            </a:extLst>
          </p:cNvPr>
          <p:cNvSpPr/>
          <p:nvPr/>
        </p:nvSpPr>
        <p:spPr>
          <a:xfrm>
            <a:off x="4634038" y="5112270"/>
            <a:ext cx="711773" cy="5017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1192" name="正方形/長方形 1191">
            <a:extLst>
              <a:ext uri="{FF2B5EF4-FFF2-40B4-BE49-F238E27FC236}">
                <a16:creationId xmlns:a16="http://schemas.microsoft.com/office/drawing/2014/main" id="{7CD15A04-70D7-DED1-18E5-48A8D18DFF12}"/>
              </a:ext>
            </a:extLst>
          </p:cNvPr>
          <p:cNvSpPr/>
          <p:nvPr/>
        </p:nvSpPr>
        <p:spPr>
          <a:xfrm>
            <a:off x="4516888" y="5181088"/>
            <a:ext cx="791336" cy="5017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1193" name="テキスト ボックス 1192">
            <a:extLst>
              <a:ext uri="{FF2B5EF4-FFF2-40B4-BE49-F238E27FC236}">
                <a16:creationId xmlns:a16="http://schemas.microsoft.com/office/drawing/2014/main" id="{68F893BA-7F2A-0ACE-AB5A-03A850EA6D2A}"/>
              </a:ext>
            </a:extLst>
          </p:cNvPr>
          <p:cNvSpPr txBox="1"/>
          <p:nvPr/>
        </p:nvSpPr>
        <p:spPr>
          <a:xfrm>
            <a:off x="4430276" y="5191791"/>
            <a:ext cx="1052738" cy="215444"/>
          </a:xfrm>
          <a:prstGeom prst="rect">
            <a:avLst/>
          </a:prstGeom>
          <a:noFill/>
        </p:spPr>
        <p:txBody>
          <a:bodyPr wrap="square" rtlCol="0">
            <a:spAutoFit/>
          </a:bodyPr>
          <a:lstStyle/>
          <a:p>
            <a:pPr algn="ctr"/>
            <a:r>
              <a:rPr lang="en-US" altLang="ja-JP" sz="800"/>
              <a:t>I²C</a:t>
            </a:r>
          </a:p>
        </p:txBody>
      </p:sp>
      <p:sp>
        <p:nvSpPr>
          <p:cNvPr id="1194" name="テキスト ボックス 1193">
            <a:extLst>
              <a:ext uri="{FF2B5EF4-FFF2-40B4-BE49-F238E27FC236}">
                <a16:creationId xmlns:a16="http://schemas.microsoft.com/office/drawing/2014/main" id="{E3709A32-ED81-F452-0BF1-22E2ED57864A}"/>
              </a:ext>
            </a:extLst>
          </p:cNvPr>
          <p:cNvSpPr txBox="1"/>
          <p:nvPr/>
        </p:nvSpPr>
        <p:spPr>
          <a:xfrm>
            <a:off x="4672210" y="5062663"/>
            <a:ext cx="695273" cy="215444"/>
          </a:xfrm>
          <a:prstGeom prst="rect">
            <a:avLst/>
          </a:prstGeom>
          <a:noFill/>
        </p:spPr>
        <p:txBody>
          <a:bodyPr wrap="square" rtlCol="0">
            <a:spAutoFit/>
          </a:bodyPr>
          <a:lstStyle/>
          <a:p>
            <a:pPr algn="ctr"/>
            <a:r>
              <a:rPr lang="en-US" altLang="ja-JP" sz="800"/>
              <a:t>Serial</a:t>
            </a:r>
          </a:p>
        </p:txBody>
      </p:sp>
      <p:sp>
        <p:nvSpPr>
          <p:cNvPr id="1195" name="正方形/長方形 1194">
            <a:extLst>
              <a:ext uri="{FF2B5EF4-FFF2-40B4-BE49-F238E27FC236}">
                <a16:creationId xmlns:a16="http://schemas.microsoft.com/office/drawing/2014/main" id="{C93A5A4B-539D-6F42-8D08-3F2CDC3D1066}"/>
              </a:ext>
            </a:extLst>
          </p:cNvPr>
          <p:cNvSpPr/>
          <p:nvPr/>
        </p:nvSpPr>
        <p:spPr>
          <a:xfrm rot="16200000">
            <a:off x="4731066" y="5061715"/>
            <a:ext cx="45719" cy="22599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196" name="正方形/長方形 1195">
            <a:extLst>
              <a:ext uri="{FF2B5EF4-FFF2-40B4-BE49-F238E27FC236}">
                <a16:creationId xmlns:a16="http://schemas.microsoft.com/office/drawing/2014/main" id="{59D45025-664B-3D10-CDDF-40839C5F1117}"/>
              </a:ext>
            </a:extLst>
          </p:cNvPr>
          <p:cNvSpPr/>
          <p:nvPr/>
        </p:nvSpPr>
        <p:spPr>
          <a:xfrm rot="16200000">
            <a:off x="4730549" y="5193041"/>
            <a:ext cx="45719" cy="22599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197" name="正方形/長方形 1196">
            <a:extLst>
              <a:ext uri="{FF2B5EF4-FFF2-40B4-BE49-F238E27FC236}">
                <a16:creationId xmlns:a16="http://schemas.microsoft.com/office/drawing/2014/main" id="{9CD42065-E2FE-607A-78C2-09E6004C5F9B}"/>
              </a:ext>
            </a:extLst>
          </p:cNvPr>
          <p:cNvSpPr/>
          <p:nvPr/>
        </p:nvSpPr>
        <p:spPr>
          <a:xfrm rot="16200000">
            <a:off x="4730549" y="5325494"/>
            <a:ext cx="45719" cy="225991"/>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198" name="テキスト ボックス 1197">
            <a:extLst>
              <a:ext uri="{FF2B5EF4-FFF2-40B4-BE49-F238E27FC236}">
                <a16:creationId xmlns:a16="http://schemas.microsoft.com/office/drawing/2014/main" id="{812E4B3C-D937-BF6E-EE6B-A9A2A518282E}"/>
              </a:ext>
            </a:extLst>
          </p:cNvPr>
          <p:cNvSpPr txBox="1"/>
          <p:nvPr/>
        </p:nvSpPr>
        <p:spPr>
          <a:xfrm>
            <a:off x="4430276" y="5328055"/>
            <a:ext cx="1052738" cy="215444"/>
          </a:xfrm>
          <a:prstGeom prst="rect">
            <a:avLst/>
          </a:prstGeom>
          <a:noFill/>
        </p:spPr>
        <p:txBody>
          <a:bodyPr wrap="square" rtlCol="0">
            <a:spAutoFit/>
          </a:bodyPr>
          <a:lstStyle/>
          <a:p>
            <a:pPr algn="ctr"/>
            <a:r>
              <a:rPr lang="en-US" altLang="ja-JP" sz="800"/>
              <a:t>        Analog</a:t>
            </a:r>
          </a:p>
        </p:txBody>
      </p:sp>
      <p:sp>
        <p:nvSpPr>
          <p:cNvPr id="1199" name="正方形/長方形 1198">
            <a:extLst>
              <a:ext uri="{FF2B5EF4-FFF2-40B4-BE49-F238E27FC236}">
                <a16:creationId xmlns:a16="http://schemas.microsoft.com/office/drawing/2014/main" id="{BB6C2CA3-449C-9153-8E42-2BC8BA4BE4D5}"/>
              </a:ext>
            </a:extLst>
          </p:cNvPr>
          <p:cNvSpPr/>
          <p:nvPr/>
        </p:nvSpPr>
        <p:spPr>
          <a:xfrm rot="16200000">
            <a:off x="4730549" y="5446790"/>
            <a:ext cx="45719" cy="22599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200" name="テキスト ボックス 1199">
            <a:extLst>
              <a:ext uri="{FF2B5EF4-FFF2-40B4-BE49-F238E27FC236}">
                <a16:creationId xmlns:a16="http://schemas.microsoft.com/office/drawing/2014/main" id="{E6878840-F722-BE5E-A3DC-C72A1CCF14B5}"/>
              </a:ext>
            </a:extLst>
          </p:cNvPr>
          <p:cNvSpPr txBox="1"/>
          <p:nvPr/>
        </p:nvSpPr>
        <p:spPr>
          <a:xfrm>
            <a:off x="4430276" y="5443913"/>
            <a:ext cx="1052738" cy="215444"/>
          </a:xfrm>
          <a:prstGeom prst="rect">
            <a:avLst/>
          </a:prstGeom>
          <a:noFill/>
        </p:spPr>
        <p:txBody>
          <a:bodyPr wrap="square" rtlCol="0">
            <a:spAutoFit/>
          </a:bodyPr>
          <a:lstStyle/>
          <a:p>
            <a:pPr algn="ctr"/>
            <a:r>
              <a:rPr lang="en-US" altLang="ja-JP" sz="800"/>
              <a:t>     PWM</a:t>
            </a:r>
          </a:p>
        </p:txBody>
      </p:sp>
      <p:sp>
        <p:nvSpPr>
          <p:cNvPr id="1201" name="正方形/長方形 1200">
            <a:extLst>
              <a:ext uri="{FF2B5EF4-FFF2-40B4-BE49-F238E27FC236}">
                <a16:creationId xmlns:a16="http://schemas.microsoft.com/office/drawing/2014/main" id="{532A2DB7-E36F-6E0F-D3CE-B70DACD9A446}"/>
              </a:ext>
            </a:extLst>
          </p:cNvPr>
          <p:cNvSpPr/>
          <p:nvPr/>
        </p:nvSpPr>
        <p:spPr>
          <a:xfrm>
            <a:off x="4638366" y="5629276"/>
            <a:ext cx="672077" cy="1387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1202" name="正方形/長方形 1201">
            <a:extLst>
              <a:ext uri="{FF2B5EF4-FFF2-40B4-BE49-F238E27FC236}">
                <a16:creationId xmlns:a16="http://schemas.microsoft.com/office/drawing/2014/main" id="{8282C262-FF82-0219-248D-3A8189156504}"/>
              </a:ext>
            </a:extLst>
          </p:cNvPr>
          <p:cNvSpPr/>
          <p:nvPr/>
        </p:nvSpPr>
        <p:spPr>
          <a:xfrm>
            <a:off x="4421995" y="5179996"/>
            <a:ext cx="128304" cy="1290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1203" name="正方形/長方形 1202">
            <a:extLst>
              <a:ext uri="{FF2B5EF4-FFF2-40B4-BE49-F238E27FC236}">
                <a16:creationId xmlns:a16="http://schemas.microsoft.com/office/drawing/2014/main" id="{93530339-5B80-2989-621B-6908FC7D48E3}"/>
              </a:ext>
            </a:extLst>
          </p:cNvPr>
          <p:cNvSpPr/>
          <p:nvPr/>
        </p:nvSpPr>
        <p:spPr>
          <a:xfrm>
            <a:off x="2296322" y="5802511"/>
            <a:ext cx="45719" cy="24508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204" name="正方形/長方形 1203">
            <a:extLst>
              <a:ext uri="{FF2B5EF4-FFF2-40B4-BE49-F238E27FC236}">
                <a16:creationId xmlns:a16="http://schemas.microsoft.com/office/drawing/2014/main" id="{6AF2E442-52B3-1701-FE4F-0955B28F4E59}"/>
              </a:ext>
            </a:extLst>
          </p:cNvPr>
          <p:cNvSpPr/>
          <p:nvPr/>
        </p:nvSpPr>
        <p:spPr>
          <a:xfrm rot="5400000">
            <a:off x="1980254" y="5480136"/>
            <a:ext cx="45719" cy="678145"/>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pic>
        <p:nvPicPr>
          <p:cNvPr id="1206" name="図 1205" descr="ホイール, 暗い, 時計, 大きい が含まれている画像&#10;&#10;AI 生成コンテンツは誤りを含む可能性があります。">
            <a:extLst>
              <a:ext uri="{FF2B5EF4-FFF2-40B4-BE49-F238E27FC236}">
                <a16:creationId xmlns:a16="http://schemas.microsoft.com/office/drawing/2014/main" id="{E43857CE-5268-B520-718F-B8513F7CD6AA}"/>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58852" y="7801766"/>
            <a:ext cx="434476" cy="371718"/>
          </a:xfrm>
          <a:prstGeom prst="rect">
            <a:avLst/>
          </a:prstGeom>
        </p:spPr>
      </p:pic>
      <p:sp>
        <p:nvSpPr>
          <p:cNvPr id="1228" name="テキスト ボックス 1227">
            <a:extLst>
              <a:ext uri="{FF2B5EF4-FFF2-40B4-BE49-F238E27FC236}">
                <a16:creationId xmlns:a16="http://schemas.microsoft.com/office/drawing/2014/main" id="{AD88E905-B5C2-9F3F-B61F-FE95F07E6CE8}"/>
              </a:ext>
            </a:extLst>
          </p:cNvPr>
          <p:cNvSpPr txBox="1"/>
          <p:nvPr/>
        </p:nvSpPr>
        <p:spPr>
          <a:xfrm>
            <a:off x="1702838" y="7336045"/>
            <a:ext cx="3654275" cy="1923604"/>
          </a:xfrm>
          <a:prstGeom prst="rect">
            <a:avLst/>
          </a:prstGeom>
          <a:noFill/>
        </p:spPr>
        <p:txBody>
          <a:bodyPr wrap="square" rtlCol="0">
            <a:spAutoFit/>
          </a:bodyPr>
          <a:lstStyle/>
          <a:p>
            <a:r>
              <a:rPr lang="ja-JP" altLang="en-US" sz="1500" b="1" dirty="0"/>
              <a:t>＜ボールを確実に前に運ぶ＞</a:t>
            </a:r>
            <a:endParaRPr lang="en-US" altLang="ja-JP" sz="1500" b="1" dirty="0"/>
          </a:p>
          <a:p>
            <a:r>
              <a:rPr lang="ja-JP" altLang="en-US" sz="800" dirty="0"/>
              <a:t>サイド白線よりもボールが外側にあるとき「ラインが反応したらコート内に動く」という今までの動きではボールに触れることが難しく試合時間だけが経過するという悲しい問題が発生していました。➡</a:t>
            </a:r>
            <a:r>
              <a:rPr lang="ja-JP" altLang="en-US" sz="800" u="sng" dirty="0"/>
              <a:t>問題点</a:t>
            </a:r>
            <a:endParaRPr lang="en-US" altLang="ja-JP" sz="800" u="sng" dirty="0"/>
          </a:p>
          <a:p>
            <a:endParaRPr lang="en-US" altLang="ja-JP" sz="400" dirty="0"/>
          </a:p>
          <a:p>
            <a:r>
              <a:rPr lang="ja-JP" altLang="en-US" sz="800" dirty="0"/>
              <a:t>そこでわたしたちは、同じ方向に数回ラインセンサーが反応・無反応を繰り返した場合、その問題が発生していると判断し「ライントレース」を実行するようにしました。➡</a:t>
            </a:r>
            <a:r>
              <a:rPr lang="ja-JP" altLang="en-US" sz="800" u="sng" dirty="0"/>
              <a:t>解決策</a:t>
            </a:r>
            <a:endParaRPr lang="en-US" altLang="ja-JP" sz="800" u="sng" dirty="0"/>
          </a:p>
          <a:p>
            <a:r>
              <a:rPr lang="ja-JP" altLang="en-US" sz="800" dirty="0"/>
              <a:t>「ライントレース」とはラインの角度を読み取りラインの方向のみに移動しながら、ボールに近づくというものです。こうすることによって、ラインアウトをせずにボールを前に運ぶことができるので、得点率を上げられるのです。</a:t>
            </a:r>
            <a:endParaRPr lang="en-US" altLang="ja-JP" sz="800" dirty="0"/>
          </a:p>
          <a:p>
            <a:endParaRPr lang="en-US" altLang="ja-JP" sz="400" dirty="0"/>
          </a:p>
          <a:p>
            <a:r>
              <a:rPr lang="ja-JP" altLang="en-US" sz="800" dirty="0"/>
              <a:t>またこの「ライントレース」という技術はディフェンダーロボットにも応用しています。</a:t>
            </a:r>
            <a:endParaRPr lang="en-US" altLang="ja-JP" sz="800" dirty="0"/>
          </a:p>
        </p:txBody>
      </p:sp>
      <p:pic>
        <p:nvPicPr>
          <p:cNvPr id="1231" name="図 1230" descr="ホイール, 暗い, 時計, 大きい が含まれている画像&#10;&#10;AI 生成コンテンツは誤りを含む可能性があります。">
            <a:extLst>
              <a:ext uri="{FF2B5EF4-FFF2-40B4-BE49-F238E27FC236}">
                <a16:creationId xmlns:a16="http://schemas.microsoft.com/office/drawing/2014/main" id="{2358F224-CBC5-CF73-97E9-418BE405F2D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rot="5400000">
            <a:off x="574160" y="9198103"/>
            <a:ext cx="434476" cy="371718"/>
          </a:xfrm>
          <a:prstGeom prst="rect">
            <a:avLst/>
          </a:prstGeom>
        </p:spPr>
      </p:pic>
      <p:sp>
        <p:nvSpPr>
          <p:cNvPr id="1243" name="正方形/長方形 1242">
            <a:extLst>
              <a:ext uri="{FF2B5EF4-FFF2-40B4-BE49-F238E27FC236}">
                <a16:creationId xmlns:a16="http://schemas.microsoft.com/office/drawing/2014/main" id="{37E99307-5F11-E930-F15E-9F224D671ABA}"/>
              </a:ext>
            </a:extLst>
          </p:cNvPr>
          <p:cNvSpPr/>
          <p:nvPr/>
        </p:nvSpPr>
        <p:spPr>
          <a:xfrm>
            <a:off x="1903498" y="9363737"/>
            <a:ext cx="2416047" cy="215444"/>
          </a:xfrm>
          <a:prstGeom prst="rect">
            <a:avLst/>
          </a:prstGeom>
          <a:noFill/>
        </p:spPr>
        <p:txBody>
          <a:bodyPr wrap="none" lIns="91440" tIns="45720" rIns="91440" bIns="45720">
            <a:spAutoFit/>
          </a:bodyPr>
          <a:lstStyle/>
          <a:p>
            <a:pPr algn="ctr"/>
            <a:r>
              <a:rPr lang="ja-JP" altLang="en-US" sz="800" b="1" dirty="0">
                <a:ln w="0"/>
                <a:solidFill>
                  <a:schemeClr val="accent1"/>
                </a:solidFill>
                <a:effectLst>
                  <a:outerShdw blurRad="38100" dist="25400" dir="5400000" algn="ctr" rotWithShape="0">
                    <a:srgbClr val="6E747A">
                      <a:alpha val="43000"/>
                    </a:srgbClr>
                  </a:outerShdw>
                </a:effectLst>
              </a:rPr>
              <a:t>は、「ライントレースの方向（候補）」</a:t>
            </a:r>
            <a:r>
              <a:rPr lang="ja-JP" altLang="en-US" sz="500" b="1" dirty="0">
                <a:ln w="0"/>
                <a:effectLst>
                  <a:outerShdw blurRad="38100" dist="25400" dir="5400000" algn="ctr" rotWithShape="0">
                    <a:srgbClr val="6E747A">
                      <a:alpha val="43000"/>
                    </a:srgbClr>
                  </a:outerShdw>
                </a:effectLst>
              </a:rPr>
              <a:t>を表している</a:t>
            </a:r>
          </a:p>
        </p:txBody>
      </p:sp>
      <p:sp>
        <p:nvSpPr>
          <p:cNvPr id="1245" name="正方形/長方形 1244">
            <a:extLst>
              <a:ext uri="{FF2B5EF4-FFF2-40B4-BE49-F238E27FC236}">
                <a16:creationId xmlns:a16="http://schemas.microsoft.com/office/drawing/2014/main" id="{335805EA-3E03-D7AA-1DFC-DEF35B41A569}"/>
              </a:ext>
            </a:extLst>
          </p:cNvPr>
          <p:cNvSpPr/>
          <p:nvPr/>
        </p:nvSpPr>
        <p:spPr>
          <a:xfrm>
            <a:off x="1897172" y="9222560"/>
            <a:ext cx="2031326" cy="215444"/>
          </a:xfrm>
          <a:prstGeom prst="rect">
            <a:avLst/>
          </a:prstGeom>
          <a:noFill/>
        </p:spPr>
        <p:txBody>
          <a:bodyPr wrap="none" lIns="91440" tIns="45720" rIns="91440" bIns="45720">
            <a:spAutoFit/>
          </a:bodyPr>
          <a:lstStyle/>
          <a:p>
            <a:pPr algn="ctr"/>
            <a:r>
              <a:rPr lang="ja-JP" altLang="en-US" sz="800" b="1" dirty="0">
                <a:ln w="0"/>
                <a:solidFill>
                  <a:srgbClr val="FF0000"/>
                </a:solidFill>
                <a:effectLst>
                  <a:outerShdw blurRad="38100" dist="25400" dir="5400000" algn="ctr" rotWithShape="0">
                    <a:srgbClr val="6E747A">
                      <a:alpha val="43000"/>
                    </a:srgbClr>
                  </a:outerShdw>
                </a:effectLst>
              </a:rPr>
              <a:t>は、「ラインセンサーによる白線方向」</a:t>
            </a:r>
          </a:p>
        </p:txBody>
      </p:sp>
      <p:cxnSp>
        <p:nvCxnSpPr>
          <p:cNvPr id="1246" name="直線矢印コネクタ 1245">
            <a:extLst>
              <a:ext uri="{FF2B5EF4-FFF2-40B4-BE49-F238E27FC236}">
                <a16:creationId xmlns:a16="http://schemas.microsoft.com/office/drawing/2014/main" id="{56DC4F0F-8BD3-0BF5-752D-CC6BC71600EF}"/>
              </a:ext>
            </a:extLst>
          </p:cNvPr>
          <p:cNvCxnSpPr>
            <a:cxnSpLocks/>
          </p:cNvCxnSpPr>
          <p:nvPr/>
        </p:nvCxnSpPr>
        <p:spPr>
          <a:xfrm flipV="1">
            <a:off x="760343" y="9145545"/>
            <a:ext cx="0" cy="2030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2" name="直線矢印コネクタ 1251">
            <a:extLst>
              <a:ext uri="{FF2B5EF4-FFF2-40B4-BE49-F238E27FC236}">
                <a16:creationId xmlns:a16="http://schemas.microsoft.com/office/drawing/2014/main" id="{F2F70BAF-2EAD-67C5-61B8-19788E968881}"/>
              </a:ext>
            </a:extLst>
          </p:cNvPr>
          <p:cNvCxnSpPr>
            <a:cxnSpLocks/>
          </p:cNvCxnSpPr>
          <p:nvPr/>
        </p:nvCxnSpPr>
        <p:spPr>
          <a:xfrm flipV="1">
            <a:off x="1765836" y="9410620"/>
            <a:ext cx="204531" cy="9286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60" name="テキスト ボックス 1259">
            <a:extLst>
              <a:ext uri="{FF2B5EF4-FFF2-40B4-BE49-F238E27FC236}">
                <a16:creationId xmlns:a16="http://schemas.microsoft.com/office/drawing/2014/main" id="{6A2DEE31-3C8B-F1C5-6A7A-C2554A4DD5C4}"/>
              </a:ext>
            </a:extLst>
          </p:cNvPr>
          <p:cNvSpPr txBox="1"/>
          <p:nvPr/>
        </p:nvSpPr>
        <p:spPr>
          <a:xfrm>
            <a:off x="8636324" y="8699303"/>
            <a:ext cx="4189872" cy="215444"/>
          </a:xfrm>
          <a:prstGeom prst="rect">
            <a:avLst/>
          </a:prstGeom>
          <a:noFill/>
        </p:spPr>
        <p:txBody>
          <a:bodyPr wrap="square" rtlCol="0">
            <a:spAutoFit/>
          </a:bodyPr>
          <a:lstStyle/>
          <a:p>
            <a:r>
              <a:rPr lang="ja-JP" altLang="en-US" sz="800" u="sng" dirty="0"/>
              <a:t>これらのソフトを駆使することで、私たちはロボットを効率的に制作しています。</a:t>
            </a:r>
            <a:endParaRPr lang="en-US" altLang="ja-JP" sz="800" u="sng" dirty="0"/>
          </a:p>
        </p:txBody>
      </p:sp>
      <p:sp>
        <p:nvSpPr>
          <p:cNvPr id="18" name="テキスト ボックス 17">
            <a:extLst>
              <a:ext uri="{FF2B5EF4-FFF2-40B4-BE49-F238E27FC236}">
                <a16:creationId xmlns:a16="http://schemas.microsoft.com/office/drawing/2014/main" id="{4E0821B2-C500-A0EC-9D51-F454D47B3E2E}"/>
              </a:ext>
            </a:extLst>
          </p:cNvPr>
          <p:cNvSpPr txBox="1"/>
          <p:nvPr/>
        </p:nvSpPr>
        <p:spPr>
          <a:xfrm>
            <a:off x="5581401" y="119270"/>
            <a:ext cx="1141336" cy="375487"/>
          </a:xfrm>
          <a:prstGeom prst="rect">
            <a:avLst/>
          </a:prstGeom>
          <a:noFill/>
        </p:spPr>
        <p:txBody>
          <a:bodyPr wrap="square" rtlCol="0">
            <a:spAutoFit/>
          </a:bodyPr>
          <a:lstStyle/>
          <a:p>
            <a:r>
              <a:rPr kumimoji="1" lang="ja-JP" altLang="en-US" sz="920" b="1"/>
              <a:t>宗像高校同窓会様</a:t>
            </a:r>
            <a:endParaRPr kumimoji="1" lang="en-US" altLang="ja-JP" sz="920" b="1"/>
          </a:p>
          <a:p>
            <a:r>
              <a:rPr kumimoji="1" lang="ja-JP" altLang="en-US" sz="920" b="1"/>
              <a:t>宗像高校後援会様</a:t>
            </a:r>
          </a:p>
        </p:txBody>
      </p:sp>
      <p:grpSp>
        <p:nvGrpSpPr>
          <p:cNvPr id="189" name="グループ化 188">
            <a:extLst>
              <a:ext uri="{FF2B5EF4-FFF2-40B4-BE49-F238E27FC236}">
                <a16:creationId xmlns:a16="http://schemas.microsoft.com/office/drawing/2014/main" id="{4D8F5E6D-4A85-023D-B132-6CE93D658193}"/>
              </a:ext>
            </a:extLst>
          </p:cNvPr>
          <p:cNvGrpSpPr/>
          <p:nvPr/>
        </p:nvGrpSpPr>
        <p:grpSpPr>
          <a:xfrm>
            <a:off x="939048" y="3651394"/>
            <a:ext cx="200055" cy="401100"/>
            <a:chOff x="3178874" y="1528343"/>
            <a:chExt cx="322531" cy="596671"/>
          </a:xfrm>
        </p:grpSpPr>
        <p:sp>
          <p:nvSpPr>
            <p:cNvPr id="1085" name="正方形/長方形 1084">
              <a:extLst>
                <a:ext uri="{FF2B5EF4-FFF2-40B4-BE49-F238E27FC236}">
                  <a16:creationId xmlns:a16="http://schemas.microsoft.com/office/drawing/2014/main" id="{E77FBA9E-3CBB-504B-CE02-7B18E16360CB}"/>
                </a:ext>
              </a:extLst>
            </p:cNvPr>
            <p:cNvSpPr/>
            <p:nvPr/>
          </p:nvSpPr>
          <p:spPr>
            <a:xfrm>
              <a:off x="3185727" y="1646761"/>
              <a:ext cx="308819" cy="352766"/>
            </a:xfrm>
            <a:prstGeom prst="rect">
              <a:avLst/>
            </a:prstGeom>
            <a:solidFill>
              <a:srgbClr val="DD0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00"/>
            </a:p>
          </p:txBody>
        </p:sp>
        <p:sp>
          <p:nvSpPr>
            <p:cNvPr id="196" name="テキスト ボックス 195">
              <a:extLst>
                <a:ext uri="{FF2B5EF4-FFF2-40B4-BE49-F238E27FC236}">
                  <a16:creationId xmlns:a16="http://schemas.microsoft.com/office/drawing/2014/main" id="{93CA6142-E5DE-4BC1-50EE-3EAE09A750A1}"/>
                </a:ext>
              </a:extLst>
            </p:cNvPr>
            <p:cNvSpPr txBox="1"/>
            <p:nvPr/>
          </p:nvSpPr>
          <p:spPr>
            <a:xfrm rot="16200000">
              <a:off x="3041804" y="1665413"/>
              <a:ext cx="596671" cy="322531"/>
            </a:xfrm>
            <a:prstGeom prst="rect">
              <a:avLst/>
            </a:prstGeom>
            <a:noFill/>
          </p:spPr>
          <p:txBody>
            <a:bodyPr wrap="square" rtlCol="0">
              <a:spAutoFit/>
            </a:bodyPr>
            <a:lstStyle/>
            <a:p>
              <a:pPr algn="ctr"/>
              <a:r>
                <a:rPr lang="en-US" altLang="ja-JP" sz="700">
                  <a:solidFill>
                    <a:schemeClr val="bg1"/>
                  </a:solidFill>
                </a:rPr>
                <a:t>11.1v</a:t>
              </a:r>
            </a:p>
          </p:txBody>
        </p:sp>
      </p:grpSp>
      <p:sp>
        <p:nvSpPr>
          <p:cNvPr id="115" name="四角形: 角を丸くする 114">
            <a:extLst>
              <a:ext uri="{FF2B5EF4-FFF2-40B4-BE49-F238E27FC236}">
                <a16:creationId xmlns:a16="http://schemas.microsoft.com/office/drawing/2014/main" id="{4AA1C7F3-B05B-BBB5-45F4-2207B270413E}"/>
              </a:ext>
            </a:extLst>
          </p:cNvPr>
          <p:cNvSpPr/>
          <p:nvPr/>
        </p:nvSpPr>
        <p:spPr>
          <a:xfrm>
            <a:off x="107400" y="3630201"/>
            <a:ext cx="852307" cy="559483"/>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16" name="図 115" descr="マップ">
            <a:extLst>
              <a:ext uri="{FF2B5EF4-FFF2-40B4-BE49-F238E27FC236}">
                <a16:creationId xmlns:a16="http://schemas.microsoft.com/office/drawing/2014/main" id="{5B3AFC55-4627-2E02-566A-FB02CBD1289E}"/>
              </a:ext>
            </a:extLst>
          </p:cNvPr>
          <p:cNvPicPr>
            <a:picLocks noChangeAspect="1"/>
          </p:cNvPicPr>
          <p:nvPr/>
        </p:nvPicPr>
        <p:blipFill>
          <a:blip r:embed="rId42"/>
          <a:srcRect l="3555" t="11054" r="790" b="-630"/>
          <a:stretch>
            <a:fillRect/>
          </a:stretch>
        </p:blipFill>
        <p:spPr>
          <a:xfrm>
            <a:off x="171345" y="3764864"/>
            <a:ext cx="682467" cy="393175"/>
          </a:xfrm>
          <a:prstGeom prst="rect">
            <a:avLst/>
          </a:prstGeom>
        </p:spPr>
      </p:pic>
      <p:sp>
        <p:nvSpPr>
          <p:cNvPr id="180" name="テキスト ボックス 179">
            <a:extLst>
              <a:ext uri="{FF2B5EF4-FFF2-40B4-BE49-F238E27FC236}">
                <a16:creationId xmlns:a16="http://schemas.microsoft.com/office/drawing/2014/main" id="{93729237-155F-A316-0C6D-834DA27E532A}"/>
              </a:ext>
            </a:extLst>
          </p:cNvPr>
          <p:cNvSpPr txBox="1"/>
          <p:nvPr/>
        </p:nvSpPr>
        <p:spPr>
          <a:xfrm>
            <a:off x="-158323" y="3604999"/>
            <a:ext cx="1052738" cy="215444"/>
          </a:xfrm>
          <a:prstGeom prst="rect">
            <a:avLst/>
          </a:prstGeom>
          <a:noFill/>
        </p:spPr>
        <p:txBody>
          <a:bodyPr wrap="square" rtlCol="0">
            <a:spAutoFit/>
          </a:bodyPr>
          <a:lstStyle/>
          <a:p>
            <a:pPr algn="ctr"/>
            <a:r>
              <a:rPr lang="ja-JP" altLang="en-US" sz="800" b="1"/>
              <a:t>電源基板</a:t>
            </a:r>
            <a:endParaRPr kumimoji="1" lang="en-US" altLang="ja-JP" sz="800" b="1"/>
          </a:p>
        </p:txBody>
      </p:sp>
      <p:sp>
        <p:nvSpPr>
          <p:cNvPr id="102" name="四角形: 角を丸くする 101">
            <a:extLst>
              <a:ext uri="{FF2B5EF4-FFF2-40B4-BE49-F238E27FC236}">
                <a16:creationId xmlns:a16="http://schemas.microsoft.com/office/drawing/2014/main" id="{D611D8C7-96C2-E6F8-090A-54FE9B9C1ADA}"/>
              </a:ext>
            </a:extLst>
          </p:cNvPr>
          <p:cNvSpPr/>
          <p:nvPr/>
        </p:nvSpPr>
        <p:spPr>
          <a:xfrm>
            <a:off x="1100169" y="2846991"/>
            <a:ext cx="1518644" cy="1210752"/>
          </a:xfrm>
          <a:prstGeom prst="roundRect">
            <a:avLst>
              <a:gd name="adj" fmla="val 5877"/>
            </a:avLst>
          </a:prstGeom>
          <a:solidFill>
            <a:schemeClr val="accent3">
              <a:lumMod val="20000"/>
              <a:lumOff val="80000"/>
            </a:schemeClr>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sp>
        <p:nvSpPr>
          <p:cNvPr id="152" name="テキスト ボックス 151">
            <a:extLst>
              <a:ext uri="{FF2B5EF4-FFF2-40B4-BE49-F238E27FC236}">
                <a16:creationId xmlns:a16="http://schemas.microsoft.com/office/drawing/2014/main" id="{A34D16EE-0935-575D-CDD0-ED16A2A71CAF}"/>
              </a:ext>
            </a:extLst>
          </p:cNvPr>
          <p:cNvSpPr txBox="1"/>
          <p:nvPr/>
        </p:nvSpPr>
        <p:spPr>
          <a:xfrm>
            <a:off x="872055" y="2834502"/>
            <a:ext cx="1461364" cy="215444"/>
          </a:xfrm>
          <a:prstGeom prst="rect">
            <a:avLst/>
          </a:prstGeom>
          <a:noFill/>
        </p:spPr>
        <p:txBody>
          <a:bodyPr wrap="square" rtlCol="0">
            <a:spAutoFit/>
          </a:bodyPr>
          <a:lstStyle/>
          <a:p>
            <a:pPr algn="ctr"/>
            <a:r>
              <a:rPr kumimoji="1" lang="ja-JP" altLang="en-US" sz="800" b="1"/>
              <a:t>モータードライバー</a:t>
            </a:r>
            <a:endParaRPr kumimoji="1" lang="en-US" altLang="ja-JP" sz="800" b="1"/>
          </a:p>
        </p:txBody>
      </p:sp>
      <p:sp>
        <p:nvSpPr>
          <p:cNvPr id="153" name="四角形: 角を丸くする 152">
            <a:extLst>
              <a:ext uri="{FF2B5EF4-FFF2-40B4-BE49-F238E27FC236}">
                <a16:creationId xmlns:a16="http://schemas.microsoft.com/office/drawing/2014/main" id="{794822DF-C84D-1978-33C0-75F18D91811C}"/>
              </a:ext>
            </a:extLst>
          </p:cNvPr>
          <p:cNvSpPr/>
          <p:nvPr/>
        </p:nvSpPr>
        <p:spPr>
          <a:xfrm>
            <a:off x="1140663" y="3006515"/>
            <a:ext cx="657439" cy="654906"/>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54" name="図 153">
            <a:extLst>
              <a:ext uri="{FF2B5EF4-FFF2-40B4-BE49-F238E27FC236}">
                <a16:creationId xmlns:a16="http://schemas.microsoft.com/office/drawing/2014/main" id="{9127A63A-9CCF-C458-5C1A-6FE1458FF675}"/>
              </a:ext>
            </a:extLst>
          </p:cNvPr>
          <p:cNvPicPr>
            <a:picLocks noChangeAspect="1"/>
          </p:cNvPicPr>
          <p:nvPr/>
        </p:nvPicPr>
        <p:blipFill>
          <a:blip r:embed="rId43"/>
          <a:srcRect l="17947" t="26733" r="20889" b="24365"/>
          <a:stretch>
            <a:fillRect/>
          </a:stretch>
        </p:blipFill>
        <p:spPr>
          <a:xfrm>
            <a:off x="1181190" y="3210887"/>
            <a:ext cx="527423" cy="421677"/>
          </a:xfrm>
          <a:prstGeom prst="rect">
            <a:avLst/>
          </a:prstGeom>
        </p:spPr>
      </p:pic>
      <p:sp>
        <p:nvSpPr>
          <p:cNvPr id="155" name="テキスト ボックス 154">
            <a:extLst>
              <a:ext uri="{FF2B5EF4-FFF2-40B4-BE49-F238E27FC236}">
                <a16:creationId xmlns:a16="http://schemas.microsoft.com/office/drawing/2014/main" id="{45C6B0F7-64F5-A7F6-EA6B-C5880320B509}"/>
              </a:ext>
            </a:extLst>
          </p:cNvPr>
          <p:cNvSpPr txBox="1"/>
          <p:nvPr/>
        </p:nvSpPr>
        <p:spPr>
          <a:xfrm>
            <a:off x="915251" y="2992002"/>
            <a:ext cx="1052738" cy="215444"/>
          </a:xfrm>
          <a:prstGeom prst="rect">
            <a:avLst/>
          </a:prstGeom>
          <a:noFill/>
        </p:spPr>
        <p:txBody>
          <a:bodyPr wrap="square" rtlCol="0">
            <a:spAutoFit/>
          </a:bodyPr>
          <a:lstStyle/>
          <a:p>
            <a:pPr algn="ctr"/>
            <a:r>
              <a:rPr lang="en-US" altLang="ja-JP" sz="800"/>
              <a:t>RP2040 Zero</a:t>
            </a:r>
          </a:p>
        </p:txBody>
      </p:sp>
      <p:sp>
        <p:nvSpPr>
          <p:cNvPr id="156" name="四角形: 角を丸くする 155">
            <a:extLst>
              <a:ext uri="{FF2B5EF4-FFF2-40B4-BE49-F238E27FC236}">
                <a16:creationId xmlns:a16="http://schemas.microsoft.com/office/drawing/2014/main" id="{BE5B982B-A72B-B324-D101-625B344E1575}"/>
              </a:ext>
            </a:extLst>
          </p:cNvPr>
          <p:cNvSpPr/>
          <p:nvPr/>
        </p:nvSpPr>
        <p:spPr>
          <a:xfrm>
            <a:off x="1900440" y="3002728"/>
            <a:ext cx="657439" cy="654906"/>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57" name="Picture 2" descr="モータードライバーIC VNH5019A-E">
            <a:extLst>
              <a:ext uri="{FF2B5EF4-FFF2-40B4-BE49-F238E27FC236}">
                <a16:creationId xmlns:a16="http://schemas.microsoft.com/office/drawing/2014/main" id="{3EC9F52E-63C1-89CA-D7D8-43FE62FECA7E}"/>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33448" t="23890" r="33333" b="27082"/>
          <a:stretch>
            <a:fillRect/>
          </a:stretch>
        </p:blipFill>
        <p:spPr bwMode="auto">
          <a:xfrm>
            <a:off x="1957997" y="3198478"/>
            <a:ext cx="338325" cy="374501"/>
          </a:xfrm>
          <a:prstGeom prst="rect">
            <a:avLst/>
          </a:prstGeom>
          <a:noFill/>
          <a:extLst>
            <a:ext uri="{909E8E84-426E-40DD-AFC4-6F175D3DCCD1}">
              <a14:hiddenFill xmlns:a14="http://schemas.microsoft.com/office/drawing/2010/main">
                <a:solidFill>
                  <a:srgbClr val="FFFFFF"/>
                </a:solidFill>
              </a14:hiddenFill>
            </a:ext>
          </a:extLst>
        </p:spPr>
      </p:pic>
      <p:sp>
        <p:nvSpPr>
          <p:cNvPr id="158" name="テキスト ボックス 157">
            <a:extLst>
              <a:ext uri="{FF2B5EF4-FFF2-40B4-BE49-F238E27FC236}">
                <a16:creationId xmlns:a16="http://schemas.microsoft.com/office/drawing/2014/main" id="{BEB26521-3369-B935-8AE8-BA157266859E}"/>
              </a:ext>
            </a:extLst>
          </p:cNvPr>
          <p:cNvSpPr txBox="1"/>
          <p:nvPr/>
        </p:nvSpPr>
        <p:spPr>
          <a:xfrm>
            <a:off x="1725204" y="2996778"/>
            <a:ext cx="1052738" cy="215444"/>
          </a:xfrm>
          <a:prstGeom prst="rect">
            <a:avLst/>
          </a:prstGeom>
          <a:noFill/>
        </p:spPr>
        <p:txBody>
          <a:bodyPr wrap="square" rtlCol="0">
            <a:spAutoFit/>
          </a:bodyPr>
          <a:lstStyle/>
          <a:p>
            <a:pPr algn="ctr"/>
            <a:r>
              <a:rPr lang="en-US" altLang="ja-JP" sz="800"/>
              <a:t>VNH-5019AE</a:t>
            </a:r>
          </a:p>
        </p:txBody>
      </p:sp>
      <p:sp>
        <p:nvSpPr>
          <p:cNvPr id="159" name="テキスト ボックス 158">
            <a:extLst>
              <a:ext uri="{FF2B5EF4-FFF2-40B4-BE49-F238E27FC236}">
                <a16:creationId xmlns:a16="http://schemas.microsoft.com/office/drawing/2014/main" id="{B37A6E91-EB1C-81E2-D0A5-0A806308F24D}"/>
              </a:ext>
            </a:extLst>
          </p:cNvPr>
          <p:cNvSpPr txBox="1"/>
          <p:nvPr/>
        </p:nvSpPr>
        <p:spPr>
          <a:xfrm>
            <a:off x="2216852" y="3276778"/>
            <a:ext cx="380979" cy="215444"/>
          </a:xfrm>
          <a:prstGeom prst="rect">
            <a:avLst/>
          </a:prstGeom>
          <a:noFill/>
        </p:spPr>
        <p:txBody>
          <a:bodyPr wrap="square" rtlCol="0">
            <a:spAutoFit/>
          </a:bodyPr>
          <a:lstStyle/>
          <a:p>
            <a:pPr algn="ctr"/>
            <a:r>
              <a:rPr kumimoji="1" lang="en-US" altLang="ja-JP" sz="800" b="1"/>
              <a:t>×4</a:t>
            </a:r>
          </a:p>
        </p:txBody>
      </p:sp>
      <p:sp>
        <p:nvSpPr>
          <p:cNvPr id="160" name="四角形: 角を丸くする 159">
            <a:extLst>
              <a:ext uri="{FF2B5EF4-FFF2-40B4-BE49-F238E27FC236}">
                <a16:creationId xmlns:a16="http://schemas.microsoft.com/office/drawing/2014/main" id="{D2BEB4D5-7D19-2A50-092F-3C1D4A183962}"/>
              </a:ext>
            </a:extLst>
          </p:cNvPr>
          <p:cNvSpPr/>
          <p:nvPr/>
        </p:nvSpPr>
        <p:spPr>
          <a:xfrm>
            <a:off x="1145603" y="3722670"/>
            <a:ext cx="1407143" cy="287759"/>
          </a:xfrm>
          <a:prstGeom prst="roundRect">
            <a:avLst>
              <a:gd name="adj" fmla="val 5877"/>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kumimoji="1" lang="en-US" altLang="ja-JP" sz="600">
              <a:solidFill>
                <a:schemeClr val="tx1"/>
              </a:solidFill>
            </a:endParaRPr>
          </a:p>
        </p:txBody>
      </p:sp>
      <p:pic>
        <p:nvPicPr>
          <p:cNvPr id="161" name="図 160">
            <a:extLst>
              <a:ext uri="{FF2B5EF4-FFF2-40B4-BE49-F238E27FC236}">
                <a16:creationId xmlns:a16="http://schemas.microsoft.com/office/drawing/2014/main" id="{8DAC50A1-1296-252D-6385-934813A4ECE6}"/>
              </a:ext>
            </a:extLst>
          </p:cNvPr>
          <p:cNvPicPr>
            <a:picLocks noChangeAspect="1"/>
          </p:cNvPicPr>
          <p:nvPr/>
        </p:nvPicPr>
        <p:blipFill>
          <a:blip r:embed="rId32"/>
          <a:srcRect l="14562" t="33262" r="9201" b="25026"/>
          <a:stretch>
            <a:fillRect/>
          </a:stretch>
        </p:blipFill>
        <p:spPr>
          <a:xfrm>
            <a:off x="1906992" y="3757892"/>
            <a:ext cx="423291" cy="231595"/>
          </a:xfrm>
          <a:prstGeom prst="rect">
            <a:avLst/>
          </a:prstGeom>
        </p:spPr>
      </p:pic>
      <p:sp>
        <p:nvSpPr>
          <p:cNvPr id="162" name="テキスト ボックス 161">
            <a:extLst>
              <a:ext uri="{FF2B5EF4-FFF2-40B4-BE49-F238E27FC236}">
                <a16:creationId xmlns:a16="http://schemas.microsoft.com/office/drawing/2014/main" id="{B2DC4133-8D8E-D595-5E96-B456E8D1F87E}"/>
              </a:ext>
            </a:extLst>
          </p:cNvPr>
          <p:cNvSpPr txBox="1"/>
          <p:nvPr/>
        </p:nvSpPr>
        <p:spPr>
          <a:xfrm>
            <a:off x="994394" y="3692512"/>
            <a:ext cx="1052738" cy="215444"/>
          </a:xfrm>
          <a:prstGeom prst="rect">
            <a:avLst/>
          </a:prstGeom>
          <a:noFill/>
        </p:spPr>
        <p:txBody>
          <a:bodyPr wrap="square" rtlCol="0">
            <a:spAutoFit/>
          </a:bodyPr>
          <a:lstStyle/>
          <a:p>
            <a:pPr algn="ctr"/>
            <a:r>
              <a:rPr lang="en-US" altLang="ja-JP" sz="800"/>
              <a:t>MOT-IG-22-12V</a:t>
            </a:r>
          </a:p>
        </p:txBody>
      </p:sp>
      <p:sp>
        <p:nvSpPr>
          <p:cNvPr id="101" name="正方形/長方形 100">
            <a:extLst>
              <a:ext uri="{FF2B5EF4-FFF2-40B4-BE49-F238E27FC236}">
                <a16:creationId xmlns:a16="http://schemas.microsoft.com/office/drawing/2014/main" id="{D0E80C77-5AEF-2DE3-F113-BEDAB93B94AE}"/>
              </a:ext>
            </a:extLst>
          </p:cNvPr>
          <p:cNvSpPr/>
          <p:nvPr/>
        </p:nvSpPr>
        <p:spPr>
          <a:xfrm rot="16200000">
            <a:off x="2415342" y="3668002"/>
            <a:ext cx="57042" cy="5228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98" name="正方形/長方形 97">
            <a:extLst>
              <a:ext uri="{FF2B5EF4-FFF2-40B4-BE49-F238E27FC236}">
                <a16:creationId xmlns:a16="http://schemas.microsoft.com/office/drawing/2014/main" id="{D65511F3-FFEB-1462-56DF-227DE40C585D}"/>
              </a:ext>
            </a:extLst>
          </p:cNvPr>
          <p:cNvSpPr/>
          <p:nvPr/>
        </p:nvSpPr>
        <p:spPr>
          <a:xfrm>
            <a:off x="1799614" y="3134477"/>
            <a:ext cx="112384" cy="5410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ja-JP" sz="500">
              <a:ea typeface="游ゴシック"/>
              <a:cs typeface="Calibri"/>
            </a:endParaRPr>
          </a:p>
        </p:txBody>
      </p:sp>
      <p:sp>
        <p:nvSpPr>
          <p:cNvPr id="99" name="テキスト ボックス 98">
            <a:extLst>
              <a:ext uri="{FF2B5EF4-FFF2-40B4-BE49-F238E27FC236}">
                <a16:creationId xmlns:a16="http://schemas.microsoft.com/office/drawing/2014/main" id="{288271E6-CA03-D2AE-CE39-C3B0B0E8D002}"/>
              </a:ext>
            </a:extLst>
          </p:cNvPr>
          <p:cNvSpPr txBox="1"/>
          <p:nvPr/>
        </p:nvSpPr>
        <p:spPr>
          <a:xfrm>
            <a:off x="2224982" y="3826050"/>
            <a:ext cx="380979" cy="215444"/>
          </a:xfrm>
          <a:prstGeom prst="rect">
            <a:avLst/>
          </a:prstGeom>
          <a:noFill/>
        </p:spPr>
        <p:txBody>
          <a:bodyPr wrap="square" rtlCol="0">
            <a:spAutoFit/>
          </a:bodyPr>
          <a:lstStyle/>
          <a:p>
            <a:pPr algn="ctr"/>
            <a:r>
              <a:rPr kumimoji="1" lang="en-US" altLang="ja-JP" sz="800" b="1"/>
              <a:t>×4</a:t>
            </a:r>
          </a:p>
        </p:txBody>
      </p:sp>
      <p:sp>
        <p:nvSpPr>
          <p:cNvPr id="44" name="矢印: 山形 43">
            <a:extLst>
              <a:ext uri="{FF2B5EF4-FFF2-40B4-BE49-F238E27FC236}">
                <a16:creationId xmlns:a16="http://schemas.microsoft.com/office/drawing/2014/main" id="{88CBC14E-46B0-80F3-097E-E4A6ED91A954}"/>
              </a:ext>
            </a:extLst>
          </p:cNvPr>
          <p:cNvSpPr/>
          <p:nvPr/>
        </p:nvSpPr>
        <p:spPr>
          <a:xfrm>
            <a:off x="5514827" y="192445"/>
            <a:ext cx="136702" cy="192588"/>
          </a:xfrm>
          <a:prstGeom prst="chevron">
            <a:avLst>
              <a:gd name="adj" fmla="val 55226"/>
            </a:avLst>
          </a:prstGeom>
          <a:solidFill>
            <a:srgbClr val="FF9933"/>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solidFill>
                <a:schemeClr val="tx1"/>
              </a:solidFill>
            </a:endParaRPr>
          </a:p>
        </p:txBody>
      </p:sp>
      <p:sp>
        <p:nvSpPr>
          <p:cNvPr id="95" name="矢印: 山形 94">
            <a:extLst>
              <a:ext uri="{FF2B5EF4-FFF2-40B4-BE49-F238E27FC236}">
                <a16:creationId xmlns:a16="http://schemas.microsoft.com/office/drawing/2014/main" id="{8715D85C-8405-25B0-A3A1-ACD80983D7CF}"/>
              </a:ext>
            </a:extLst>
          </p:cNvPr>
          <p:cNvSpPr/>
          <p:nvPr/>
        </p:nvSpPr>
        <p:spPr>
          <a:xfrm>
            <a:off x="9642590" y="195994"/>
            <a:ext cx="136702" cy="192588"/>
          </a:xfrm>
          <a:prstGeom prst="chevron">
            <a:avLst>
              <a:gd name="adj" fmla="val 55226"/>
            </a:avLst>
          </a:prstGeom>
          <a:solidFill>
            <a:srgbClr val="FF9933"/>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solidFill>
                <a:schemeClr val="tx1"/>
              </a:solidFill>
            </a:endParaRPr>
          </a:p>
        </p:txBody>
      </p:sp>
      <p:sp>
        <p:nvSpPr>
          <p:cNvPr id="199" name="四角形: 角を丸くする 198">
            <a:extLst>
              <a:ext uri="{FF2B5EF4-FFF2-40B4-BE49-F238E27FC236}">
                <a16:creationId xmlns:a16="http://schemas.microsoft.com/office/drawing/2014/main" id="{8D70EB59-9085-B751-AAFB-DE9A00AE1AD0}"/>
              </a:ext>
            </a:extLst>
          </p:cNvPr>
          <p:cNvSpPr/>
          <p:nvPr/>
        </p:nvSpPr>
        <p:spPr>
          <a:xfrm>
            <a:off x="4291014" y="68580"/>
            <a:ext cx="8440108" cy="431752"/>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矢印: 山形 201">
            <a:extLst>
              <a:ext uri="{FF2B5EF4-FFF2-40B4-BE49-F238E27FC236}">
                <a16:creationId xmlns:a16="http://schemas.microsoft.com/office/drawing/2014/main" id="{D875B33F-6303-C6DA-EA8E-FE18678A7A9A}"/>
              </a:ext>
            </a:extLst>
          </p:cNvPr>
          <p:cNvSpPr/>
          <p:nvPr/>
        </p:nvSpPr>
        <p:spPr>
          <a:xfrm>
            <a:off x="5450826" y="8930738"/>
            <a:ext cx="136702" cy="192588"/>
          </a:xfrm>
          <a:prstGeom prst="chevron">
            <a:avLst>
              <a:gd name="adj" fmla="val 55226"/>
            </a:avLst>
          </a:prstGeom>
          <a:solidFill>
            <a:srgbClr val="FF9933"/>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solidFill>
                <a:schemeClr val="tx1"/>
              </a:solidFill>
            </a:endParaRPr>
          </a:p>
        </p:txBody>
      </p:sp>
      <p:sp>
        <p:nvSpPr>
          <p:cNvPr id="203" name="矢印: 山形 202">
            <a:extLst>
              <a:ext uri="{FF2B5EF4-FFF2-40B4-BE49-F238E27FC236}">
                <a16:creationId xmlns:a16="http://schemas.microsoft.com/office/drawing/2014/main" id="{307ABFFD-0E14-D177-917A-D996B22E66B9}"/>
              </a:ext>
            </a:extLst>
          </p:cNvPr>
          <p:cNvSpPr/>
          <p:nvPr/>
        </p:nvSpPr>
        <p:spPr>
          <a:xfrm>
            <a:off x="7310621" y="8930738"/>
            <a:ext cx="136702" cy="192588"/>
          </a:xfrm>
          <a:prstGeom prst="chevron">
            <a:avLst>
              <a:gd name="adj" fmla="val 55226"/>
            </a:avLst>
          </a:prstGeom>
          <a:solidFill>
            <a:srgbClr val="FF9933"/>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solidFill>
                <a:schemeClr val="tx1"/>
              </a:solidFill>
            </a:endParaRPr>
          </a:p>
        </p:txBody>
      </p:sp>
      <p:sp>
        <p:nvSpPr>
          <p:cNvPr id="208" name="矢印: 山形 207">
            <a:extLst>
              <a:ext uri="{FF2B5EF4-FFF2-40B4-BE49-F238E27FC236}">
                <a16:creationId xmlns:a16="http://schemas.microsoft.com/office/drawing/2014/main" id="{3839A512-2705-6245-7904-B1AFCD5A3A33}"/>
              </a:ext>
            </a:extLst>
          </p:cNvPr>
          <p:cNvSpPr/>
          <p:nvPr/>
        </p:nvSpPr>
        <p:spPr>
          <a:xfrm>
            <a:off x="9823870" y="8930738"/>
            <a:ext cx="136702" cy="192588"/>
          </a:xfrm>
          <a:prstGeom prst="chevron">
            <a:avLst>
              <a:gd name="adj" fmla="val 55226"/>
            </a:avLst>
          </a:prstGeom>
          <a:solidFill>
            <a:srgbClr val="FF9933"/>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solidFill>
                <a:schemeClr val="tx1"/>
              </a:solidFill>
            </a:endParaRPr>
          </a:p>
        </p:txBody>
      </p:sp>
      <p:sp>
        <p:nvSpPr>
          <p:cNvPr id="14" name="テキスト ボックス 13">
            <a:extLst>
              <a:ext uri="{FF2B5EF4-FFF2-40B4-BE49-F238E27FC236}">
                <a16:creationId xmlns:a16="http://schemas.microsoft.com/office/drawing/2014/main" id="{067BA557-1039-9AFE-4C0B-9DD188E592D6}"/>
              </a:ext>
            </a:extLst>
          </p:cNvPr>
          <p:cNvSpPr txBox="1"/>
          <p:nvPr/>
        </p:nvSpPr>
        <p:spPr>
          <a:xfrm>
            <a:off x="7485152" y="87167"/>
            <a:ext cx="325730" cy="261610"/>
          </a:xfrm>
          <a:prstGeom prst="rect">
            <a:avLst/>
          </a:prstGeom>
          <a:noFill/>
        </p:spPr>
        <p:txBody>
          <a:bodyPr wrap="none" rtlCol="0">
            <a:spAutoFit/>
          </a:bodyPr>
          <a:lstStyle/>
          <a:p>
            <a:r>
              <a:rPr kumimoji="1" lang="ja-JP" altLang="en-US" sz="1050" b="1"/>
              <a:t>様</a:t>
            </a:r>
            <a:endParaRPr kumimoji="1" lang="en-US" altLang="ja-JP" sz="1050" b="1"/>
          </a:p>
        </p:txBody>
      </p:sp>
      <p:sp>
        <p:nvSpPr>
          <p:cNvPr id="42" name="テキスト ボックス 41">
            <a:extLst>
              <a:ext uri="{FF2B5EF4-FFF2-40B4-BE49-F238E27FC236}">
                <a16:creationId xmlns:a16="http://schemas.microsoft.com/office/drawing/2014/main" id="{90E7B045-F8DD-3744-6542-1BFE6B303A54}"/>
              </a:ext>
            </a:extLst>
          </p:cNvPr>
          <p:cNvSpPr txBox="1"/>
          <p:nvPr/>
        </p:nvSpPr>
        <p:spPr>
          <a:xfrm>
            <a:off x="5434067" y="972444"/>
            <a:ext cx="1915909" cy="246221"/>
          </a:xfrm>
          <a:prstGeom prst="rect">
            <a:avLst/>
          </a:prstGeom>
          <a:noFill/>
        </p:spPr>
        <p:txBody>
          <a:bodyPr wrap="none" rtlCol="0">
            <a:spAutoFit/>
          </a:bodyPr>
          <a:lstStyle/>
          <a:p>
            <a:r>
              <a:rPr kumimoji="1" lang="ja-JP" altLang="en-US" sz="1000" b="1">
                <a:solidFill>
                  <a:srgbClr val="FF0000"/>
                </a:solidFill>
              </a:rPr>
              <a:t>①</a:t>
            </a:r>
            <a:r>
              <a:rPr kumimoji="1" lang="en-US" altLang="ja-JP" sz="1000" b="1">
                <a:solidFill>
                  <a:srgbClr val="FF0000"/>
                </a:solidFill>
              </a:rPr>
              <a:t>:</a:t>
            </a:r>
            <a:r>
              <a:rPr kumimoji="1" lang="ja-JP" altLang="en-US" sz="1000" b="1">
                <a:solidFill>
                  <a:srgbClr val="FF0000"/>
                </a:solidFill>
              </a:rPr>
              <a:t>目を疑う 驚愕のボディ分割</a:t>
            </a:r>
          </a:p>
        </p:txBody>
      </p:sp>
      <p:pic>
        <p:nvPicPr>
          <p:cNvPr id="56" name="図 55" descr="テキスト が含まれている画像&#10;&#10;AI 生成コンテンツは誤りを含む可能性があります。">
            <a:extLst>
              <a:ext uri="{FF2B5EF4-FFF2-40B4-BE49-F238E27FC236}">
                <a16:creationId xmlns:a16="http://schemas.microsoft.com/office/drawing/2014/main" id="{FEEE0AE2-515C-4B5D-ED44-B82556F29D5A}"/>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617864" y="260643"/>
            <a:ext cx="358238" cy="227797"/>
          </a:xfrm>
          <a:prstGeom prst="rect">
            <a:avLst/>
          </a:prstGeom>
          <a:solidFill>
            <a:schemeClr val="accent1">
              <a:alpha val="0"/>
            </a:schemeClr>
          </a:solidFill>
        </p:spPr>
      </p:pic>
      <p:sp>
        <p:nvSpPr>
          <p:cNvPr id="24" name="テキスト ボックス 23">
            <a:extLst>
              <a:ext uri="{FF2B5EF4-FFF2-40B4-BE49-F238E27FC236}">
                <a16:creationId xmlns:a16="http://schemas.microsoft.com/office/drawing/2014/main" id="{6A2BA5CE-0FBD-00BB-008D-13828830314A}"/>
              </a:ext>
            </a:extLst>
          </p:cNvPr>
          <p:cNvSpPr txBox="1"/>
          <p:nvPr/>
        </p:nvSpPr>
        <p:spPr>
          <a:xfrm>
            <a:off x="6846346" y="254000"/>
            <a:ext cx="1710690" cy="230832"/>
          </a:xfrm>
          <a:prstGeom prst="rect">
            <a:avLst/>
          </a:prstGeom>
          <a:noFill/>
        </p:spPr>
        <p:txBody>
          <a:bodyPr wrap="square" rtlCol="0">
            <a:spAutoFit/>
          </a:bodyPr>
          <a:lstStyle/>
          <a:p>
            <a:r>
              <a:rPr kumimoji="1" lang="ja-JP" altLang="en-US" sz="900" b="1"/>
              <a:t>株式会社 フェーズ・ガルデ様</a:t>
            </a:r>
            <a:endParaRPr kumimoji="1" lang="en-US" altLang="ja-JP" sz="900" b="1"/>
          </a:p>
        </p:txBody>
      </p:sp>
      <p:pic>
        <p:nvPicPr>
          <p:cNvPr id="103" name="図 102" descr="QR コード&#10;&#10;AI 生成コンテンツは誤りを含む可能性があります。">
            <a:extLst>
              <a:ext uri="{FF2B5EF4-FFF2-40B4-BE49-F238E27FC236}">
                <a16:creationId xmlns:a16="http://schemas.microsoft.com/office/drawing/2014/main" id="{E5F6F7B3-63D8-9BC0-C818-1C447C7E5FB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420276" y="2274868"/>
            <a:ext cx="364776" cy="364776"/>
          </a:xfrm>
          <a:prstGeom prst="rect">
            <a:avLst/>
          </a:prstGeom>
        </p:spPr>
      </p:pic>
      <p:pic>
        <p:nvPicPr>
          <p:cNvPr id="105" name="図 104" descr="QR コード&#10;&#10;AI 生成コンテンツは誤りを含む可能性があります。">
            <a:extLst>
              <a:ext uri="{FF2B5EF4-FFF2-40B4-BE49-F238E27FC236}">
                <a16:creationId xmlns:a16="http://schemas.microsoft.com/office/drawing/2014/main" id="{2BE4366C-7A0A-FAAF-766A-0FD56FA16A8E}"/>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425155" y="2841307"/>
            <a:ext cx="363600" cy="363600"/>
          </a:xfrm>
          <a:prstGeom prst="rect">
            <a:avLst/>
          </a:prstGeom>
        </p:spPr>
      </p:pic>
      <p:sp>
        <p:nvSpPr>
          <p:cNvPr id="1086" name="テキスト ボックス 1085">
            <a:extLst>
              <a:ext uri="{FF2B5EF4-FFF2-40B4-BE49-F238E27FC236}">
                <a16:creationId xmlns:a16="http://schemas.microsoft.com/office/drawing/2014/main" id="{286CBEFF-F2A3-F738-7EF6-FDBB23EC1B53}"/>
              </a:ext>
            </a:extLst>
          </p:cNvPr>
          <p:cNvSpPr txBox="1"/>
          <p:nvPr/>
        </p:nvSpPr>
        <p:spPr>
          <a:xfrm>
            <a:off x="9752633" y="2177004"/>
            <a:ext cx="706902" cy="246221"/>
          </a:xfrm>
          <a:prstGeom prst="rect">
            <a:avLst/>
          </a:prstGeom>
          <a:noFill/>
        </p:spPr>
        <p:txBody>
          <a:bodyPr wrap="square" rtlCol="0">
            <a:spAutoFit/>
          </a:bodyPr>
          <a:lstStyle/>
          <a:p>
            <a:r>
              <a:rPr kumimoji="1" lang="ja-JP" altLang="en-US" sz="1000" b="1" dirty="0"/>
              <a:t>上方</a:t>
            </a:r>
          </a:p>
        </p:txBody>
      </p:sp>
      <p:sp>
        <p:nvSpPr>
          <p:cNvPr id="210" name="テキスト ボックス 209">
            <a:extLst>
              <a:ext uri="{FF2B5EF4-FFF2-40B4-BE49-F238E27FC236}">
                <a16:creationId xmlns:a16="http://schemas.microsoft.com/office/drawing/2014/main" id="{16E1D11F-8851-DC26-C1E9-9DE024C17D86}"/>
              </a:ext>
            </a:extLst>
          </p:cNvPr>
          <p:cNvSpPr txBox="1"/>
          <p:nvPr/>
        </p:nvSpPr>
        <p:spPr>
          <a:xfrm>
            <a:off x="7470751" y="2596052"/>
            <a:ext cx="509021" cy="338554"/>
          </a:xfrm>
          <a:prstGeom prst="rect">
            <a:avLst/>
          </a:prstGeom>
          <a:noFill/>
        </p:spPr>
        <p:txBody>
          <a:bodyPr wrap="square" rtlCol="0">
            <a:spAutoFit/>
          </a:bodyPr>
          <a:lstStyle/>
          <a:p>
            <a:r>
              <a:rPr kumimoji="1" lang="ja-JP" altLang="en-US" sz="400" b="1" dirty="0">
                <a:solidFill>
                  <a:srgbClr val="FF0000"/>
                </a:solidFill>
              </a:rPr>
              <a:t>ボールキャッチ</a:t>
            </a:r>
            <a:endParaRPr kumimoji="1" lang="en-US" altLang="ja-JP" sz="400" b="1" dirty="0">
              <a:solidFill>
                <a:srgbClr val="FF0000"/>
              </a:solidFill>
            </a:endParaRPr>
          </a:p>
          <a:p>
            <a:r>
              <a:rPr kumimoji="1" lang="ja-JP" altLang="en-US" sz="400" b="1" dirty="0">
                <a:solidFill>
                  <a:srgbClr val="FF0000"/>
                </a:solidFill>
              </a:rPr>
              <a:t>オス</a:t>
            </a:r>
            <a:endParaRPr kumimoji="1" lang="en-US" altLang="ja-JP" sz="400" b="1" dirty="0">
              <a:solidFill>
                <a:srgbClr val="FF0000"/>
              </a:solidFill>
            </a:endParaRPr>
          </a:p>
          <a:p>
            <a:endParaRPr kumimoji="1" lang="ja-JP" altLang="en-US" sz="400" b="1" dirty="0"/>
          </a:p>
        </p:txBody>
      </p:sp>
      <p:sp>
        <p:nvSpPr>
          <p:cNvPr id="215" name="二等辺三角形 214">
            <a:extLst>
              <a:ext uri="{FF2B5EF4-FFF2-40B4-BE49-F238E27FC236}">
                <a16:creationId xmlns:a16="http://schemas.microsoft.com/office/drawing/2014/main" id="{5E6A872C-BB47-1852-0F73-7B777AF5752B}"/>
              </a:ext>
            </a:extLst>
          </p:cNvPr>
          <p:cNvSpPr/>
          <p:nvPr/>
        </p:nvSpPr>
        <p:spPr>
          <a:xfrm>
            <a:off x="7498914" y="2639872"/>
            <a:ext cx="45719" cy="45719"/>
          </a:xfrm>
          <a:prstGeom prst="triangl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220" name="二等辺三角形 219">
            <a:extLst>
              <a:ext uri="{FF2B5EF4-FFF2-40B4-BE49-F238E27FC236}">
                <a16:creationId xmlns:a16="http://schemas.microsoft.com/office/drawing/2014/main" id="{A349104A-69C8-2C49-396B-54008A0DA48F}"/>
              </a:ext>
            </a:extLst>
          </p:cNvPr>
          <p:cNvSpPr/>
          <p:nvPr/>
        </p:nvSpPr>
        <p:spPr>
          <a:xfrm>
            <a:off x="7498914" y="3210216"/>
            <a:ext cx="45719" cy="45719"/>
          </a:xfrm>
          <a:prstGeom prst="triangl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74"/>
          </a:p>
        </p:txBody>
      </p:sp>
      <p:sp>
        <p:nvSpPr>
          <p:cNvPr id="221" name="テキスト ボックス 220">
            <a:extLst>
              <a:ext uri="{FF2B5EF4-FFF2-40B4-BE49-F238E27FC236}">
                <a16:creationId xmlns:a16="http://schemas.microsoft.com/office/drawing/2014/main" id="{FB93715C-8B8A-65F7-2B9A-A2C9652D9D89}"/>
              </a:ext>
            </a:extLst>
          </p:cNvPr>
          <p:cNvSpPr txBox="1"/>
          <p:nvPr/>
        </p:nvSpPr>
        <p:spPr>
          <a:xfrm>
            <a:off x="7470751" y="3166491"/>
            <a:ext cx="553135" cy="215444"/>
          </a:xfrm>
          <a:prstGeom prst="rect">
            <a:avLst/>
          </a:prstGeom>
          <a:noFill/>
        </p:spPr>
        <p:txBody>
          <a:bodyPr wrap="square" rtlCol="0">
            <a:spAutoFit/>
          </a:bodyPr>
          <a:lstStyle/>
          <a:p>
            <a:r>
              <a:rPr kumimoji="1" lang="ja-JP" altLang="en-US" sz="400" b="1" dirty="0">
                <a:solidFill>
                  <a:srgbClr val="FF0000"/>
                </a:solidFill>
              </a:rPr>
              <a:t>ボールキャッチ</a:t>
            </a:r>
            <a:endParaRPr kumimoji="1" lang="en-US" altLang="ja-JP" sz="400" b="1" dirty="0">
              <a:solidFill>
                <a:srgbClr val="FF0000"/>
              </a:solidFill>
            </a:endParaRPr>
          </a:p>
          <a:p>
            <a:r>
              <a:rPr kumimoji="1" lang="ja-JP" altLang="en-US" sz="400" b="1" dirty="0">
                <a:solidFill>
                  <a:srgbClr val="FF0000"/>
                </a:solidFill>
              </a:rPr>
              <a:t>メス</a:t>
            </a:r>
          </a:p>
        </p:txBody>
      </p:sp>
      <p:sp>
        <p:nvSpPr>
          <p:cNvPr id="49" name="楕円 48">
            <a:extLst>
              <a:ext uri="{FF2B5EF4-FFF2-40B4-BE49-F238E27FC236}">
                <a16:creationId xmlns:a16="http://schemas.microsoft.com/office/drawing/2014/main" id="{D8975C21-F775-2DDF-14EE-0E532EA1A934}"/>
              </a:ext>
            </a:extLst>
          </p:cNvPr>
          <p:cNvSpPr/>
          <p:nvPr/>
        </p:nvSpPr>
        <p:spPr>
          <a:xfrm>
            <a:off x="573881" y="7755732"/>
            <a:ext cx="102387" cy="104774"/>
          </a:xfrm>
          <a:prstGeom prst="ellipse">
            <a:avLst/>
          </a:prstGeom>
          <a:solidFill>
            <a:schemeClr val="tx1"/>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1EEF30C1-6926-A496-2D77-097EF4E57526}"/>
              </a:ext>
            </a:extLst>
          </p:cNvPr>
          <p:cNvSpPr txBox="1"/>
          <p:nvPr/>
        </p:nvSpPr>
        <p:spPr>
          <a:xfrm>
            <a:off x="0" y="7396163"/>
            <a:ext cx="591119" cy="246221"/>
          </a:xfrm>
          <a:prstGeom prst="rect">
            <a:avLst/>
          </a:prstGeom>
          <a:noFill/>
        </p:spPr>
        <p:txBody>
          <a:bodyPr wrap="square" rtlCol="0">
            <a:spAutoFit/>
          </a:bodyPr>
          <a:lstStyle/>
          <a:p>
            <a:r>
              <a:rPr kumimoji="1" lang="ja-JP" altLang="en-US" sz="1000" u="sng" dirty="0"/>
              <a:t>問題点</a:t>
            </a:r>
          </a:p>
        </p:txBody>
      </p:sp>
      <p:pic>
        <p:nvPicPr>
          <p:cNvPr id="226" name="図 225" descr="図形, 正方形&#10;&#10;AI 生成コンテンツは誤りを含む可能性があります。">
            <a:extLst>
              <a:ext uri="{FF2B5EF4-FFF2-40B4-BE49-F238E27FC236}">
                <a16:creationId xmlns:a16="http://schemas.microsoft.com/office/drawing/2014/main" id="{DF2E47A7-DF7E-9A0A-7C2E-F7AA9314898D}"/>
              </a:ext>
            </a:extLst>
          </p:cNvPr>
          <p:cNvPicPr>
            <a:picLocks noChangeAspect="1"/>
          </p:cNvPicPr>
          <p:nvPr/>
        </p:nvPicPr>
        <p:blipFill>
          <a:blip r:embed="rId4">
            <a:extLst>
              <a:ext uri="{28A0092B-C50C-407E-A947-70E740481C1C}">
                <a14:useLocalDpi xmlns:a14="http://schemas.microsoft.com/office/drawing/2010/main" val="0"/>
              </a:ext>
            </a:extLst>
          </a:blip>
          <a:srcRect r="36439" b="62289"/>
          <a:stretch>
            <a:fillRect/>
          </a:stretch>
        </p:blipFill>
        <p:spPr>
          <a:xfrm>
            <a:off x="141475" y="7963292"/>
            <a:ext cx="1613852" cy="1066798"/>
          </a:xfrm>
          <a:prstGeom prst="rect">
            <a:avLst/>
          </a:prstGeom>
        </p:spPr>
      </p:pic>
      <p:pic>
        <p:nvPicPr>
          <p:cNvPr id="227" name="図 226" descr="ホイール, 暗い, 時計, 大きい が含まれている画像&#10;&#10;AI 生成コンテンツは誤りを含む可能性があります。">
            <a:extLst>
              <a:ext uri="{FF2B5EF4-FFF2-40B4-BE49-F238E27FC236}">
                <a16:creationId xmlns:a16="http://schemas.microsoft.com/office/drawing/2014/main" id="{08742DD7-00E8-F1A7-B17A-4A92146AE38D}"/>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58852" y="8654643"/>
            <a:ext cx="434476" cy="371718"/>
          </a:xfrm>
          <a:prstGeom prst="rect">
            <a:avLst/>
          </a:prstGeom>
        </p:spPr>
      </p:pic>
      <p:sp>
        <p:nvSpPr>
          <p:cNvPr id="228" name="楕円 227">
            <a:extLst>
              <a:ext uri="{FF2B5EF4-FFF2-40B4-BE49-F238E27FC236}">
                <a16:creationId xmlns:a16="http://schemas.microsoft.com/office/drawing/2014/main" id="{B37B5B8C-A9CB-005B-0360-7D3553F41C6F}"/>
              </a:ext>
            </a:extLst>
          </p:cNvPr>
          <p:cNvSpPr/>
          <p:nvPr/>
        </p:nvSpPr>
        <p:spPr>
          <a:xfrm>
            <a:off x="573881" y="8608609"/>
            <a:ext cx="102387" cy="104774"/>
          </a:xfrm>
          <a:prstGeom prst="ellipse">
            <a:avLst/>
          </a:prstGeom>
          <a:solidFill>
            <a:schemeClr val="tx1"/>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テキスト ボックス 233">
            <a:extLst>
              <a:ext uri="{FF2B5EF4-FFF2-40B4-BE49-F238E27FC236}">
                <a16:creationId xmlns:a16="http://schemas.microsoft.com/office/drawing/2014/main" id="{19E37460-7DCB-58B4-A14C-B69B43CB69E3}"/>
              </a:ext>
            </a:extLst>
          </p:cNvPr>
          <p:cNvSpPr txBox="1"/>
          <p:nvPr/>
        </p:nvSpPr>
        <p:spPr>
          <a:xfrm>
            <a:off x="0" y="8249040"/>
            <a:ext cx="591119" cy="246221"/>
          </a:xfrm>
          <a:prstGeom prst="rect">
            <a:avLst/>
          </a:prstGeom>
          <a:noFill/>
        </p:spPr>
        <p:txBody>
          <a:bodyPr wrap="square" rtlCol="0">
            <a:spAutoFit/>
          </a:bodyPr>
          <a:lstStyle/>
          <a:p>
            <a:r>
              <a:rPr kumimoji="1" lang="ja-JP" altLang="en-US" sz="1000" u="sng" dirty="0"/>
              <a:t>解決策</a:t>
            </a:r>
          </a:p>
        </p:txBody>
      </p:sp>
      <p:cxnSp>
        <p:nvCxnSpPr>
          <p:cNvPr id="244" name="直線矢印コネクタ 243">
            <a:extLst>
              <a:ext uri="{FF2B5EF4-FFF2-40B4-BE49-F238E27FC236}">
                <a16:creationId xmlns:a16="http://schemas.microsoft.com/office/drawing/2014/main" id="{6453F5D5-8637-D592-12A5-F394824C521A}"/>
              </a:ext>
            </a:extLst>
          </p:cNvPr>
          <p:cNvCxnSpPr>
            <a:cxnSpLocks/>
          </p:cNvCxnSpPr>
          <p:nvPr/>
        </p:nvCxnSpPr>
        <p:spPr>
          <a:xfrm flipV="1">
            <a:off x="768368" y="8611123"/>
            <a:ext cx="0" cy="23160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線矢印コネクタ 254">
            <a:extLst>
              <a:ext uri="{FF2B5EF4-FFF2-40B4-BE49-F238E27FC236}">
                <a16:creationId xmlns:a16="http://schemas.microsoft.com/office/drawing/2014/main" id="{5F1A1558-EBD1-ABAA-6D57-6402919125CA}"/>
              </a:ext>
            </a:extLst>
          </p:cNvPr>
          <p:cNvCxnSpPr>
            <a:cxnSpLocks/>
          </p:cNvCxnSpPr>
          <p:nvPr/>
        </p:nvCxnSpPr>
        <p:spPr>
          <a:xfrm>
            <a:off x="816937" y="9265755"/>
            <a:ext cx="212707"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9" name="直線矢印コネクタ 1098">
            <a:extLst>
              <a:ext uri="{FF2B5EF4-FFF2-40B4-BE49-F238E27FC236}">
                <a16:creationId xmlns:a16="http://schemas.microsoft.com/office/drawing/2014/main" id="{DDDCA029-B4D8-894C-6245-CCCB186A6990}"/>
              </a:ext>
            </a:extLst>
          </p:cNvPr>
          <p:cNvCxnSpPr>
            <a:cxnSpLocks/>
          </p:cNvCxnSpPr>
          <p:nvPr/>
        </p:nvCxnSpPr>
        <p:spPr>
          <a:xfrm flipH="1">
            <a:off x="509754" y="9263374"/>
            <a:ext cx="195429"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5" name="直線矢印コネクタ 1104">
            <a:extLst>
              <a:ext uri="{FF2B5EF4-FFF2-40B4-BE49-F238E27FC236}">
                <a16:creationId xmlns:a16="http://schemas.microsoft.com/office/drawing/2014/main" id="{4F8B4F2C-7409-574F-F2D1-604CC2C9CF89}"/>
              </a:ext>
            </a:extLst>
          </p:cNvPr>
          <p:cNvCxnSpPr>
            <a:cxnSpLocks/>
          </p:cNvCxnSpPr>
          <p:nvPr/>
        </p:nvCxnSpPr>
        <p:spPr>
          <a:xfrm flipV="1">
            <a:off x="1766021" y="9267748"/>
            <a:ext cx="204531" cy="928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9" name="直線矢印コネクタ 1108">
            <a:extLst>
              <a:ext uri="{FF2B5EF4-FFF2-40B4-BE49-F238E27FC236}">
                <a16:creationId xmlns:a16="http://schemas.microsoft.com/office/drawing/2014/main" id="{497E3DF9-AD29-9683-D9C6-1D3B0E678625}"/>
              </a:ext>
            </a:extLst>
          </p:cNvPr>
          <p:cNvCxnSpPr>
            <a:cxnSpLocks/>
          </p:cNvCxnSpPr>
          <p:nvPr/>
        </p:nvCxnSpPr>
        <p:spPr>
          <a:xfrm flipH="1">
            <a:off x="552618" y="8870008"/>
            <a:ext cx="18867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descr="ホイール, 暗い, 時計, 大きい が含まれている画像&#10;&#10;AI 生成コンテンツは誤りを含む可能性があります。">
            <a:extLst>
              <a:ext uri="{FF2B5EF4-FFF2-40B4-BE49-F238E27FC236}">
                <a16:creationId xmlns:a16="http://schemas.microsoft.com/office/drawing/2014/main" id="{AF8DC386-94F9-B941-845A-0E00BCBC53BB}"/>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770893" y="5220975"/>
            <a:ext cx="1278375" cy="1093720"/>
          </a:xfrm>
          <a:prstGeom prst="rect">
            <a:avLst/>
          </a:prstGeom>
        </p:spPr>
      </p:pic>
      <p:sp>
        <p:nvSpPr>
          <p:cNvPr id="213" name="テキスト ボックス 212">
            <a:extLst>
              <a:ext uri="{FF2B5EF4-FFF2-40B4-BE49-F238E27FC236}">
                <a16:creationId xmlns:a16="http://schemas.microsoft.com/office/drawing/2014/main" id="{B6C26834-073E-1495-28E3-6E373B535DAE}"/>
              </a:ext>
            </a:extLst>
          </p:cNvPr>
          <p:cNvSpPr txBox="1"/>
          <p:nvPr/>
        </p:nvSpPr>
        <p:spPr>
          <a:xfrm>
            <a:off x="9505831" y="5001702"/>
            <a:ext cx="591119" cy="246221"/>
          </a:xfrm>
          <a:prstGeom prst="rect">
            <a:avLst/>
          </a:prstGeom>
          <a:noFill/>
        </p:spPr>
        <p:txBody>
          <a:bodyPr wrap="square" rtlCol="0">
            <a:spAutoFit/>
          </a:bodyPr>
          <a:lstStyle/>
          <a:p>
            <a:r>
              <a:rPr kumimoji="1" lang="ja-JP" altLang="en-US" sz="1000" u="sng" dirty="0"/>
              <a:t>図</a:t>
            </a:r>
            <a:r>
              <a:rPr kumimoji="1" lang="en-US" altLang="ja-JP" sz="1000" u="sng" dirty="0"/>
              <a:t>1</a:t>
            </a:r>
            <a:endParaRPr kumimoji="1" lang="ja-JP" altLang="en-US" sz="1000" u="sng" dirty="0"/>
          </a:p>
        </p:txBody>
      </p:sp>
      <p:cxnSp>
        <p:nvCxnSpPr>
          <p:cNvPr id="239" name="直線コネクタ 238">
            <a:extLst>
              <a:ext uri="{FF2B5EF4-FFF2-40B4-BE49-F238E27FC236}">
                <a16:creationId xmlns:a16="http://schemas.microsoft.com/office/drawing/2014/main" id="{F3C74ED3-31C0-844A-B7BD-5BB688297D02}"/>
              </a:ext>
            </a:extLst>
          </p:cNvPr>
          <p:cNvCxnSpPr>
            <a:cxnSpLocks/>
          </p:cNvCxnSpPr>
          <p:nvPr/>
        </p:nvCxnSpPr>
        <p:spPr>
          <a:xfrm flipH="1" flipV="1">
            <a:off x="10250683" y="5014911"/>
            <a:ext cx="141364" cy="839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8743F085-22B0-2D9E-3C45-0A28350A23C9}"/>
              </a:ext>
            </a:extLst>
          </p:cNvPr>
          <p:cNvCxnSpPr>
            <a:cxnSpLocks/>
          </p:cNvCxnSpPr>
          <p:nvPr/>
        </p:nvCxnSpPr>
        <p:spPr>
          <a:xfrm flipH="1" flipV="1">
            <a:off x="9944372" y="5137531"/>
            <a:ext cx="452437" cy="711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4" name="直線コネクタ 1103">
            <a:extLst>
              <a:ext uri="{FF2B5EF4-FFF2-40B4-BE49-F238E27FC236}">
                <a16:creationId xmlns:a16="http://schemas.microsoft.com/office/drawing/2014/main" id="{358B9961-AD46-5E50-35CA-AF86787A4F61}"/>
              </a:ext>
            </a:extLst>
          </p:cNvPr>
          <p:cNvCxnSpPr>
            <a:cxnSpLocks/>
          </p:cNvCxnSpPr>
          <p:nvPr/>
        </p:nvCxnSpPr>
        <p:spPr>
          <a:xfrm flipH="1" flipV="1">
            <a:off x="10115822" y="5039449"/>
            <a:ext cx="271462" cy="809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3" name="直線コネクタ 1122">
            <a:extLst>
              <a:ext uri="{FF2B5EF4-FFF2-40B4-BE49-F238E27FC236}">
                <a16:creationId xmlns:a16="http://schemas.microsoft.com/office/drawing/2014/main" id="{9AA50D72-2251-13AC-ABF4-7A1E5F7C5AC8}"/>
              </a:ext>
            </a:extLst>
          </p:cNvPr>
          <p:cNvCxnSpPr>
            <a:cxnSpLocks/>
          </p:cNvCxnSpPr>
          <p:nvPr/>
        </p:nvCxnSpPr>
        <p:spPr>
          <a:xfrm flipV="1">
            <a:off x="10391177" y="5014911"/>
            <a:ext cx="162795" cy="839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4" name="直線コネクタ 1123">
            <a:extLst>
              <a:ext uri="{FF2B5EF4-FFF2-40B4-BE49-F238E27FC236}">
                <a16:creationId xmlns:a16="http://schemas.microsoft.com/office/drawing/2014/main" id="{1FD4F87A-EF2F-51C7-AEEA-DBAE87583D6A}"/>
              </a:ext>
            </a:extLst>
          </p:cNvPr>
          <p:cNvCxnSpPr>
            <a:cxnSpLocks/>
          </p:cNvCxnSpPr>
          <p:nvPr/>
        </p:nvCxnSpPr>
        <p:spPr>
          <a:xfrm flipV="1">
            <a:off x="10395939" y="5117704"/>
            <a:ext cx="481611" cy="731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5" name="直線コネクタ 1124">
            <a:extLst>
              <a:ext uri="{FF2B5EF4-FFF2-40B4-BE49-F238E27FC236}">
                <a16:creationId xmlns:a16="http://schemas.microsoft.com/office/drawing/2014/main" id="{8BC45E74-4857-1100-5092-A811803BE462}"/>
              </a:ext>
            </a:extLst>
          </p:cNvPr>
          <p:cNvCxnSpPr>
            <a:cxnSpLocks/>
          </p:cNvCxnSpPr>
          <p:nvPr/>
        </p:nvCxnSpPr>
        <p:spPr>
          <a:xfrm flipV="1">
            <a:off x="10386414" y="5039449"/>
            <a:ext cx="308051" cy="809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3" name="直線矢印コネクタ 1142">
            <a:extLst>
              <a:ext uri="{FF2B5EF4-FFF2-40B4-BE49-F238E27FC236}">
                <a16:creationId xmlns:a16="http://schemas.microsoft.com/office/drawing/2014/main" id="{BA4B1BB1-B2C9-48D1-B11A-94C62681ABC7}"/>
              </a:ext>
            </a:extLst>
          </p:cNvPr>
          <p:cNvCxnSpPr>
            <a:cxnSpLocks/>
          </p:cNvCxnSpPr>
          <p:nvPr/>
        </p:nvCxnSpPr>
        <p:spPr>
          <a:xfrm flipV="1">
            <a:off x="10397314" y="5024975"/>
            <a:ext cx="0" cy="1509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8" name="直線矢印コネクタ 1147">
            <a:extLst>
              <a:ext uri="{FF2B5EF4-FFF2-40B4-BE49-F238E27FC236}">
                <a16:creationId xmlns:a16="http://schemas.microsoft.com/office/drawing/2014/main" id="{46D00835-E2A3-9481-8426-8E174BA2A829}"/>
              </a:ext>
            </a:extLst>
          </p:cNvPr>
          <p:cNvCxnSpPr>
            <a:cxnSpLocks/>
          </p:cNvCxnSpPr>
          <p:nvPr/>
        </p:nvCxnSpPr>
        <p:spPr>
          <a:xfrm flipH="1">
            <a:off x="10150849" y="5130950"/>
            <a:ext cx="102215" cy="351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2" name="直線矢印コネクタ 1151">
            <a:extLst>
              <a:ext uri="{FF2B5EF4-FFF2-40B4-BE49-F238E27FC236}">
                <a16:creationId xmlns:a16="http://schemas.microsoft.com/office/drawing/2014/main" id="{878F1DAC-CA62-0587-CC55-6740FE9E4550}"/>
              </a:ext>
            </a:extLst>
          </p:cNvPr>
          <p:cNvCxnSpPr>
            <a:cxnSpLocks/>
          </p:cNvCxnSpPr>
          <p:nvPr/>
        </p:nvCxnSpPr>
        <p:spPr>
          <a:xfrm flipH="1">
            <a:off x="10057980" y="5250009"/>
            <a:ext cx="102215" cy="351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0" name="直線矢印コネクタ 1159">
            <a:extLst>
              <a:ext uri="{FF2B5EF4-FFF2-40B4-BE49-F238E27FC236}">
                <a16:creationId xmlns:a16="http://schemas.microsoft.com/office/drawing/2014/main" id="{C5F971A3-3FEC-8B5E-0C00-4F12CFE3284A}"/>
              </a:ext>
            </a:extLst>
          </p:cNvPr>
          <p:cNvCxnSpPr>
            <a:cxnSpLocks/>
          </p:cNvCxnSpPr>
          <p:nvPr/>
        </p:nvCxnSpPr>
        <p:spPr>
          <a:xfrm>
            <a:off x="10635757" y="5257153"/>
            <a:ext cx="102215" cy="351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1" name="直線矢印コネクタ 1160">
            <a:extLst>
              <a:ext uri="{FF2B5EF4-FFF2-40B4-BE49-F238E27FC236}">
                <a16:creationId xmlns:a16="http://schemas.microsoft.com/office/drawing/2014/main" id="{297A19DB-669C-D957-36B6-82A2FA5CAADC}"/>
              </a:ext>
            </a:extLst>
          </p:cNvPr>
          <p:cNvCxnSpPr>
            <a:cxnSpLocks/>
          </p:cNvCxnSpPr>
          <p:nvPr/>
        </p:nvCxnSpPr>
        <p:spPr>
          <a:xfrm>
            <a:off x="10553286" y="5128569"/>
            <a:ext cx="102215" cy="351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63" name="正方形/長方形 1162">
            <a:extLst>
              <a:ext uri="{FF2B5EF4-FFF2-40B4-BE49-F238E27FC236}">
                <a16:creationId xmlns:a16="http://schemas.microsoft.com/office/drawing/2014/main" id="{284B115F-465A-6F9E-AB86-40360C190604}"/>
              </a:ext>
            </a:extLst>
          </p:cNvPr>
          <p:cNvSpPr/>
          <p:nvPr/>
        </p:nvSpPr>
        <p:spPr>
          <a:xfrm>
            <a:off x="9691246" y="6253100"/>
            <a:ext cx="1569660" cy="215444"/>
          </a:xfrm>
          <a:prstGeom prst="rect">
            <a:avLst/>
          </a:prstGeom>
          <a:noFill/>
        </p:spPr>
        <p:txBody>
          <a:bodyPr wrap="none" lIns="91440" tIns="45720" rIns="91440" bIns="45720">
            <a:spAutoFit/>
          </a:bodyPr>
          <a:lstStyle/>
          <a:p>
            <a:pPr algn="ctr"/>
            <a:r>
              <a:rPr lang="ja-JP" altLang="en-US" sz="800" b="1" dirty="0">
                <a:ln w="0"/>
                <a:solidFill>
                  <a:srgbClr val="FF0000"/>
                </a:solidFill>
                <a:effectLst>
                  <a:outerShdw blurRad="38100" dist="25400" dir="5400000" algn="ctr" rotWithShape="0">
                    <a:srgbClr val="6E747A">
                      <a:alpha val="43000"/>
                    </a:srgbClr>
                  </a:outerShdw>
                </a:effectLst>
              </a:rPr>
              <a:t>は、回り込む角度</a:t>
            </a:r>
            <a:r>
              <a:rPr lang="ja-JP" altLang="en-US" sz="400" b="1" dirty="0">
                <a:ln w="0"/>
                <a:solidFill>
                  <a:srgbClr val="FF0000"/>
                </a:solidFill>
                <a:effectLst>
                  <a:outerShdw blurRad="38100" dist="25400" dir="5400000" algn="ctr" rotWithShape="0">
                    <a:srgbClr val="6E747A">
                      <a:alpha val="43000"/>
                    </a:srgbClr>
                  </a:outerShdw>
                </a:effectLst>
              </a:rPr>
              <a:t>　</a:t>
            </a:r>
            <a:r>
              <a:rPr lang="ja-JP" altLang="en-US" sz="600" b="1" dirty="0">
                <a:ln w="0"/>
                <a:effectLst>
                  <a:outerShdw blurRad="38100" dist="25400" dir="5400000" algn="ctr" rotWithShape="0">
                    <a:srgbClr val="6E747A">
                      <a:alpha val="43000"/>
                    </a:srgbClr>
                  </a:outerShdw>
                </a:effectLst>
              </a:rPr>
              <a:t>を表している</a:t>
            </a:r>
            <a:endParaRPr lang="ja-JP" altLang="en-US" sz="800" b="1" dirty="0">
              <a:ln w="0"/>
              <a:solidFill>
                <a:srgbClr val="FF0000"/>
              </a:solidFill>
              <a:effectLst>
                <a:outerShdw blurRad="38100" dist="25400" dir="5400000" algn="ctr" rotWithShape="0">
                  <a:srgbClr val="6E747A">
                    <a:alpha val="43000"/>
                  </a:srgbClr>
                </a:outerShdw>
              </a:effectLst>
            </a:endParaRPr>
          </a:p>
        </p:txBody>
      </p:sp>
      <p:cxnSp>
        <p:nvCxnSpPr>
          <p:cNvPr id="1165" name="直線矢印コネクタ 1164">
            <a:extLst>
              <a:ext uri="{FF2B5EF4-FFF2-40B4-BE49-F238E27FC236}">
                <a16:creationId xmlns:a16="http://schemas.microsoft.com/office/drawing/2014/main" id="{20C8D7F8-67F4-66B7-78FB-1BCAC83E71CA}"/>
              </a:ext>
            </a:extLst>
          </p:cNvPr>
          <p:cNvCxnSpPr>
            <a:cxnSpLocks/>
          </p:cNvCxnSpPr>
          <p:nvPr/>
        </p:nvCxnSpPr>
        <p:spPr>
          <a:xfrm flipV="1">
            <a:off x="9601849" y="6288810"/>
            <a:ext cx="204531" cy="928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66" name="テキスト ボックス 1165">
            <a:extLst>
              <a:ext uri="{FF2B5EF4-FFF2-40B4-BE49-F238E27FC236}">
                <a16:creationId xmlns:a16="http://schemas.microsoft.com/office/drawing/2014/main" id="{45D93338-E82E-C6F7-E7AA-59E47941B9DC}"/>
              </a:ext>
            </a:extLst>
          </p:cNvPr>
          <p:cNvSpPr txBox="1"/>
          <p:nvPr/>
        </p:nvSpPr>
        <p:spPr>
          <a:xfrm>
            <a:off x="11141751" y="5001702"/>
            <a:ext cx="398934" cy="246221"/>
          </a:xfrm>
          <a:prstGeom prst="rect">
            <a:avLst/>
          </a:prstGeom>
          <a:noFill/>
        </p:spPr>
        <p:txBody>
          <a:bodyPr wrap="square" rtlCol="0">
            <a:spAutoFit/>
          </a:bodyPr>
          <a:lstStyle/>
          <a:p>
            <a:r>
              <a:rPr kumimoji="1" lang="ja-JP" altLang="en-US" sz="1000" u="sng" dirty="0"/>
              <a:t>図</a:t>
            </a:r>
            <a:r>
              <a:rPr kumimoji="1" lang="en-US" altLang="ja-JP" sz="1000" u="sng" dirty="0"/>
              <a:t>2</a:t>
            </a:r>
            <a:endParaRPr kumimoji="1" lang="ja-JP" altLang="en-US" sz="1000" u="sng" dirty="0"/>
          </a:p>
        </p:txBody>
      </p:sp>
      <p:cxnSp>
        <p:nvCxnSpPr>
          <p:cNvPr id="1173" name="直線コネクタ 1172">
            <a:extLst>
              <a:ext uri="{FF2B5EF4-FFF2-40B4-BE49-F238E27FC236}">
                <a16:creationId xmlns:a16="http://schemas.microsoft.com/office/drawing/2014/main" id="{5D0F8B19-D788-EA5A-853E-658C84FF71DA}"/>
              </a:ext>
            </a:extLst>
          </p:cNvPr>
          <p:cNvCxnSpPr>
            <a:cxnSpLocks/>
          </p:cNvCxnSpPr>
          <p:nvPr/>
        </p:nvCxnSpPr>
        <p:spPr>
          <a:xfrm flipH="1">
            <a:off x="5446629" y="6520880"/>
            <a:ext cx="7299732" cy="0"/>
          </a:xfrm>
          <a:prstGeom prst="line">
            <a:avLst/>
          </a:prstGeom>
          <a:ln w="28575">
            <a:solidFill>
              <a:srgbClr val="FF9933"/>
            </a:solidFill>
          </a:ln>
        </p:spPr>
        <p:style>
          <a:lnRef idx="3">
            <a:schemeClr val="dk1"/>
          </a:lnRef>
          <a:fillRef idx="0">
            <a:schemeClr val="dk1"/>
          </a:fillRef>
          <a:effectRef idx="2">
            <a:schemeClr val="dk1"/>
          </a:effectRef>
          <a:fontRef idx="minor">
            <a:schemeClr val="tx1"/>
          </a:fontRef>
        </p:style>
      </p:cxnSp>
      <p:sp>
        <p:nvSpPr>
          <p:cNvPr id="1174" name="テキスト ボックス 1173">
            <a:extLst>
              <a:ext uri="{FF2B5EF4-FFF2-40B4-BE49-F238E27FC236}">
                <a16:creationId xmlns:a16="http://schemas.microsoft.com/office/drawing/2014/main" id="{3E5F33C3-3E0A-27FE-483F-3DB9AD701D41}"/>
              </a:ext>
            </a:extLst>
          </p:cNvPr>
          <p:cNvSpPr txBox="1"/>
          <p:nvPr/>
        </p:nvSpPr>
        <p:spPr>
          <a:xfrm>
            <a:off x="5386944" y="6527067"/>
            <a:ext cx="5119129" cy="2046714"/>
          </a:xfrm>
          <a:prstGeom prst="rect">
            <a:avLst/>
          </a:prstGeom>
          <a:noFill/>
        </p:spPr>
        <p:txBody>
          <a:bodyPr wrap="square" rtlCol="0">
            <a:spAutoFit/>
          </a:bodyPr>
          <a:lstStyle/>
          <a:p>
            <a:r>
              <a:rPr lang="ja-JP" altLang="en-US" sz="1500" b="1" dirty="0"/>
              <a:t>＜ディフェンダーの守る工夫＞</a:t>
            </a:r>
            <a:endParaRPr lang="en-US" altLang="ja-JP" sz="1500" b="1" dirty="0"/>
          </a:p>
          <a:p>
            <a:r>
              <a:rPr lang="ja-JP" altLang="en-US" sz="800" dirty="0"/>
              <a:t> ディフェンダーとは、自ゴール前の白線で相手からのシュートを阻止し、相手に得点を与えないためのロボットです。今回のロボットは白線上でライントレースをしながら、ボールを追っていきます。➡図</a:t>
            </a:r>
            <a:r>
              <a:rPr lang="en-US" altLang="ja-JP" sz="800" dirty="0"/>
              <a:t>1</a:t>
            </a:r>
          </a:p>
          <a:p>
            <a:r>
              <a:rPr lang="en-US" altLang="ja-JP" sz="1000" dirty="0"/>
              <a:t>// </a:t>
            </a:r>
            <a:r>
              <a:rPr lang="ja-JP" altLang="en-US" sz="1000" dirty="0"/>
              <a:t>工夫① </a:t>
            </a:r>
            <a:r>
              <a:rPr lang="en-US" altLang="ja-JP" sz="1000" dirty="0"/>
              <a:t>//</a:t>
            </a:r>
          </a:p>
          <a:p>
            <a:r>
              <a:rPr lang="ja-JP" altLang="en-US" sz="800" u="sng" dirty="0">
                <a:solidFill>
                  <a:srgbClr val="FF0000"/>
                </a:solidFill>
              </a:rPr>
              <a:t>常にゴールの中心とボールの中心を結んだ線分上にロボットを移動させることでゴールを阻止する。</a:t>
            </a:r>
            <a:endParaRPr lang="en-US" altLang="ja-JP" sz="800" u="sng" dirty="0">
              <a:solidFill>
                <a:srgbClr val="FF0000"/>
              </a:solidFill>
            </a:endParaRPr>
          </a:p>
          <a:p>
            <a:r>
              <a:rPr lang="ja-JP" altLang="en-US" sz="800" dirty="0"/>
              <a:t>図</a:t>
            </a:r>
            <a:r>
              <a:rPr lang="en-US" altLang="ja-JP" sz="800" dirty="0"/>
              <a:t>1</a:t>
            </a:r>
            <a:r>
              <a:rPr lang="ja-JP" altLang="en-US" sz="800" dirty="0"/>
              <a:t>のようにディフェンダーロボットは常にゴールの角度とボールの角度を比較し、相手チームのアタッカーロボットにとって最も邪魔になるであろう位置に居続けます。</a:t>
            </a:r>
            <a:endParaRPr lang="en-US" altLang="ja-JP" sz="800" dirty="0"/>
          </a:p>
          <a:p>
            <a:endParaRPr lang="en-US" altLang="ja-JP" sz="400" dirty="0"/>
          </a:p>
          <a:p>
            <a:r>
              <a:rPr lang="en-US" altLang="ja-JP" sz="1000" dirty="0"/>
              <a:t>// </a:t>
            </a:r>
            <a:r>
              <a:rPr lang="ja-JP" altLang="en-US" sz="1000" dirty="0"/>
              <a:t>工夫② </a:t>
            </a:r>
            <a:r>
              <a:rPr lang="en-US" altLang="ja-JP" sz="1000" dirty="0"/>
              <a:t>//</a:t>
            </a:r>
          </a:p>
          <a:p>
            <a:r>
              <a:rPr lang="ja-JP" altLang="en-US" sz="800" u="sng" dirty="0">
                <a:solidFill>
                  <a:srgbClr val="0070C0"/>
                </a:solidFill>
              </a:rPr>
              <a:t>自分がいる白線が縦線なのか横線なのかを把握し、状況によってロボットの速度を変える</a:t>
            </a:r>
            <a:endParaRPr lang="en-US" altLang="ja-JP" sz="800" u="sng" dirty="0">
              <a:solidFill>
                <a:srgbClr val="0070C0"/>
              </a:solidFill>
            </a:endParaRPr>
          </a:p>
          <a:p>
            <a:r>
              <a:rPr lang="ja-JP" altLang="en-US" sz="800" dirty="0"/>
              <a:t>ロボットが横線上にいる場合は、ボールの方向にいち早く近寄り、ゴールを防ぐべきです。しかし縦線上にいる場合は、フルスピードでボールを追従してしまうと勢い余って白線外に出てしまうことがありました。➡図</a:t>
            </a:r>
            <a:r>
              <a:rPr lang="en-US" altLang="ja-JP" sz="800" dirty="0"/>
              <a:t>2</a:t>
            </a:r>
          </a:p>
          <a:p>
            <a:r>
              <a:rPr lang="ja-JP" altLang="en-US" sz="800" dirty="0"/>
              <a:t>そこで私たちは、ラインセンサーが円形に設置されていることを利用して、白線が縦なのか横なのかを判断し、横線である場合はフルスピード、縦線である場合はロースピードでボールを追うようにしました。</a:t>
            </a:r>
            <a:endParaRPr lang="en-US" altLang="ja-JP" sz="800" dirty="0"/>
          </a:p>
        </p:txBody>
      </p:sp>
      <p:pic>
        <p:nvPicPr>
          <p:cNvPr id="1175" name="図 1174" descr="図形, 正方形&#10;&#10;AI 生成コンテンツは誤りを含む可能性があります。">
            <a:extLst>
              <a:ext uri="{FF2B5EF4-FFF2-40B4-BE49-F238E27FC236}">
                <a16:creationId xmlns:a16="http://schemas.microsoft.com/office/drawing/2014/main" id="{4063C797-BD3A-68B0-1DBA-B01B66C483DD}"/>
              </a:ext>
            </a:extLst>
          </p:cNvPr>
          <p:cNvPicPr>
            <a:picLocks noChangeAspect="1"/>
          </p:cNvPicPr>
          <p:nvPr/>
        </p:nvPicPr>
        <p:blipFill>
          <a:blip r:embed="rId4">
            <a:extLst>
              <a:ext uri="{28A0092B-C50C-407E-A947-70E740481C1C}">
                <a14:useLocalDpi xmlns:a14="http://schemas.microsoft.com/office/drawing/2010/main" val="0"/>
              </a:ext>
            </a:extLst>
          </a:blip>
          <a:srcRect l="14321" t="10628" r="18155" b="63036"/>
          <a:stretch>
            <a:fillRect/>
          </a:stretch>
        </p:blipFill>
        <p:spPr>
          <a:xfrm rot="10800000">
            <a:off x="10623550" y="6581842"/>
            <a:ext cx="2177419" cy="946170"/>
          </a:xfrm>
          <a:prstGeom prst="rect">
            <a:avLst/>
          </a:prstGeom>
        </p:spPr>
      </p:pic>
      <p:pic>
        <p:nvPicPr>
          <p:cNvPr id="1179" name="図 1178" descr="ホイール, 暗い, 時計, 大きい が含まれている画像&#10;&#10;AI 生成コンテンツは誤りを含む可能性があります。">
            <a:extLst>
              <a:ext uri="{FF2B5EF4-FFF2-40B4-BE49-F238E27FC236}">
                <a16:creationId xmlns:a16="http://schemas.microsoft.com/office/drawing/2014/main" id="{0CEC1117-F2BC-A871-7686-AC3191980E17}"/>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1075317" y="6865226"/>
            <a:ext cx="466290" cy="398937"/>
          </a:xfrm>
          <a:prstGeom prst="rect">
            <a:avLst/>
          </a:prstGeom>
        </p:spPr>
      </p:pic>
      <p:sp>
        <p:nvSpPr>
          <p:cNvPr id="1180" name="楕円 1179">
            <a:extLst>
              <a:ext uri="{FF2B5EF4-FFF2-40B4-BE49-F238E27FC236}">
                <a16:creationId xmlns:a16="http://schemas.microsoft.com/office/drawing/2014/main" id="{3387495A-EABE-2C94-49C9-1DC6D7CC1F7D}"/>
              </a:ext>
            </a:extLst>
          </p:cNvPr>
          <p:cNvSpPr/>
          <p:nvPr/>
        </p:nvSpPr>
        <p:spPr>
          <a:xfrm>
            <a:off x="10882466" y="6697299"/>
            <a:ext cx="102387" cy="104774"/>
          </a:xfrm>
          <a:prstGeom prst="ellipse">
            <a:avLst/>
          </a:prstGeom>
          <a:solidFill>
            <a:schemeClr val="tx1"/>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5" name="テキスト ボックス 1204">
            <a:extLst>
              <a:ext uri="{FF2B5EF4-FFF2-40B4-BE49-F238E27FC236}">
                <a16:creationId xmlns:a16="http://schemas.microsoft.com/office/drawing/2014/main" id="{3997696D-121B-3C63-C276-F1CF7B6EC989}"/>
              </a:ext>
            </a:extLst>
          </p:cNvPr>
          <p:cNvSpPr txBox="1"/>
          <p:nvPr/>
        </p:nvSpPr>
        <p:spPr>
          <a:xfrm>
            <a:off x="10332156" y="6521517"/>
            <a:ext cx="591119" cy="246221"/>
          </a:xfrm>
          <a:prstGeom prst="rect">
            <a:avLst/>
          </a:prstGeom>
          <a:noFill/>
        </p:spPr>
        <p:txBody>
          <a:bodyPr wrap="square" rtlCol="0">
            <a:spAutoFit/>
          </a:bodyPr>
          <a:lstStyle/>
          <a:p>
            <a:r>
              <a:rPr kumimoji="1" lang="ja-JP" altLang="en-US" sz="1000" u="sng" dirty="0"/>
              <a:t>図</a:t>
            </a:r>
            <a:r>
              <a:rPr kumimoji="1" lang="en-US" altLang="ja-JP" sz="1000" u="sng" dirty="0"/>
              <a:t>1</a:t>
            </a:r>
            <a:endParaRPr kumimoji="1" lang="ja-JP" altLang="en-US" sz="1000" u="sng" dirty="0"/>
          </a:p>
        </p:txBody>
      </p:sp>
      <p:cxnSp>
        <p:nvCxnSpPr>
          <p:cNvPr id="1208" name="直線コネクタ 1207">
            <a:extLst>
              <a:ext uri="{FF2B5EF4-FFF2-40B4-BE49-F238E27FC236}">
                <a16:creationId xmlns:a16="http://schemas.microsoft.com/office/drawing/2014/main" id="{090B2083-195B-E9AE-E357-6745170512DA}"/>
              </a:ext>
            </a:extLst>
          </p:cNvPr>
          <p:cNvCxnSpPr>
            <a:cxnSpLocks/>
            <a:stCxn id="1180" idx="5"/>
          </p:cNvCxnSpPr>
          <p:nvPr/>
        </p:nvCxnSpPr>
        <p:spPr>
          <a:xfrm>
            <a:off x="10969859" y="6786729"/>
            <a:ext cx="742400" cy="717473"/>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81" name="直線矢印コネクタ 1180">
            <a:extLst>
              <a:ext uri="{FF2B5EF4-FFF2-40B4-BE49-F238E27FC236}">
                <a16:creationId xmlns:a16="http://schemas.microsoft.com/office/drawing/2014/main" id="{61A601C8-54DC-48CA-237E-F1BE80701D59}"/>
              </a:ext>
            </a:extLst>
          </p:cNvPr>
          <p:cNvCxnSpPr>
            <a:cxnSpLocks/>
          </p:cNvCxnSpPr>
          <p:nvPr/>
        </p:nvCxnSpPr>
        <p:spPr>
          <a:xfrm flipH="1">
            <a:off x="11068249" y="7099999"/>
            <a:ext cx="23455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14" name="図 1213" descr="図形, 正方形&#10;&#10;AI 生成コンテンツは誤りを含む可能性があります。">
            <a:extLst>
              <a:ext uri="{FF2B5EF4-FFF2-40B4-BE49-F238E27FC236}">
                <a16:creationId xmlns:a16="http://schemas.microsoft.com/office/drawing/2014/main" id="{1578049C-D7E0-D2B5-1C0F-5CC0DD98871D}"/>
              </a:ext>
            </a:extLst>
          </p:cNvPr>
          <p:cNvPicPr>
            <a:picLocks noChangeAspect="1"/>
          </p:cNvPicPr>
          <p:nvPr/>
        </p:nvPicPr>
        <p:blipFill>
          <a:blip r:embed="rId4">
            <a:extLst>
              <a:ext uri="{28A0092B-C50C-407E-A947-70E740481C1C}">
                <a14:useLocalDpi xmlns:a14="http://schemas.microsoft.com/office/drawing/2010/main" val="0"/>
              </a:ext>
            </a:extLst>
          </a:blip>
          <a:srcRect l="14321" t="10628" r="18155" b="66242"/>
          <a:stretch>
            <a:fillRect/>
          </a:stretch>
        </p:blipFill>
        <p:spPr>
          <a:xfrm rot="10800000">
            <a:off x="10624181" y="7568126"/>
            <a:ext cx="2177419" cy="830998"/>
          </a:xfrm>
          <a:prstGeom prst="rect">
            <a:avLst/>
          </a:prstGeom>
        </p:spPr>
      </p:pic>
      <p:sp>
        <p:nvSpPr>
          <p:cNvPr id="1215" name="テキスト ボックス 1214">
            <a:extLst>
              <a:ext uri="{FF2B5EF4-FFF2-40B4-BE49-F238E27FC236}">
                <a16:creationId xmlns:a16="http://schemas.microsoft.com/office/drawing/2014/main" id="{C385755F-7197-591E-441F-0E40C74BA08F}"/>
              </a:ext>
            </a:extLst>
          </p:cNvPr>
          <p:cNvSpPr txBox="1"/>
          <p:nvPr/>
        </p:nvSpPr>
        <p:spPr>
          <a:xfrm>
            <a:off x="10332156" y="7492452"/>
            <a:ext cx="591119" cy="246221"/>
          </a:xfrm>
          <a:prstGeom prst="rect">
            <a:avLst/>
          </a:prstGeom>
          <a:noFill/>
        </p:spPr>
        <p:txBody>
          <a:bodyPr wrap="square" rtlCol="0">
            <a:spAutoFit/>
          </a:bodyPr>
          <a:lstStyle/>
          <a:p>
            <a:r>
              <a:rPr kumimoji="1" lang="ja-JP" altLang="en-US" sz="1000" u="sng" dirty="0"/>
              <a:t>図</a:t>
            </a:r>
            <a:r>
              <a:rPr kumimoji="1" lang="en-US" altLang="ja-JP" sz="1000" u="sng" dirty="0"/>
              <a:t>2</a:t>
            </a:r>
            <a:endParaRPr kumimoji="1" lang="ja-JP" altLang="en-US" sz="1000" u="sng" dirty="0"/>
          </a:p>
        </p:txBody>
      </p:sp>
      <p:pic>
        <p:nvPicPr>
          <p:cNvPr id="1216" name="図 1215" descr="ホイール, 暗い, 時計, 大きい が含まれている画像&#10;&#10;AI 生成コンテンツは誤りを含む可能性があります。">
            <a:extLst>
              <a:ext uri="{FF2B5EF4-FFF2-40B4-BE49-F238E27FC236}">
                <a16:creationId xmlns:a16="http://schemas.microsoft.com/office/drawing/2014/main" id="{97C5B968-3208-B590-B35A-CDE4C64A8BE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0985047" y="7932661"/>
            <a:ext cx="466290" cy="398937"/>
          </a:xfrm>
          <a:prstGeom prst="rect">
            <a:avLst/>
          </a:prstGeom>
        </p:spPr>
      </p:pic>
      <p:cxnSp>
        <p:nvCxnSpPr>
          <p:cNvPr id="1218" name="直線矢印コネクタ 1217">
            <a:extLst>
              <a:ext uri="{FF2B5EF4-FFF2-40B4-BE49-F238E27FC236}">
                <a16:creationId xmlns:a16="http://schemas.microsoft.com/office/drawing/2014/main" id="{5F24A3A9-1FCA-B4A8-5C36-DFFCB0DC61FB}"/>
              </a:ext>
            </a:extLst>
          </p:cNvPr>
          <p:cNvCxnSpPr>
            <a:cxnSpLocks/>
          </p:cNvCxnSpPr>
          <p:nvPr/>
        </p:nvCxnSpPr>
        <p:spPr>
          <a:xfrm>
            <a:off x="11213430" y="8168452"/>
            <a:ext cx="2381" cy="1631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20" name="正方形/長方形 1219">
            <a:extLst>
              <a:ext uri="{FF2B5EF4-FFF2-40B4-BE49-F238E27FC236}">
                <a16:creationId xmlns:a16="http://schemas.microsoft.com/office/drawing/2014/main" id="{4680AFE5-43BD-D8E8-BC5F-38BCAB0BCBFA}"/>
              </a:ext>
            </a:extLst>
          </p:cNvPr>
          <p:cNvSpPr/>
          <p:nvPr/>
        </p:nvSpPr>
        <p:spPr>
          <a:xfrm>
            <a:off x="10944892" y="8354265"/>
            <a:ext cx="1928733" cy="215444"/>
          </a:xfrm>
          <a:prstGeom prst="rect">
            <a:avLst/>
          </a:prstGeom>
          <a:noFill/>
        </p:spPr>
        <p:txBody>
          <a:bodyPr wrap="none" lIns="91440" tIns="45720" rIns="91440" bIns="45720">
            <a:spAutoFit/>
          </a:bodyPr>
          <a:lstStyle/>
          <a:p>
            <a:pPr algn="ctr"/>
            <a:r>
              <a:rPr lang="ja-JP" altLang="en-US" sz="800" b="1" dirty="0">
                <a:ln w="0"/>
                <a:solidFill>
                  <a:srgbClr val="FF0000"/>
                </a:solidFill>
                <a:effectLst>
                  <a:outerShdw blurRad="38100" dist="25400" dir="5400000" algn="ctr" rotWithShape="0">
                    <a:srgbClr val="6E747A">
                      <a:alpha val="43000"/>
                    </a:srgbClr>
                  </a:outerShdw>
                </a:effectLst>
              </a:rPr>
              <a:t>は、ディフェンスする角度</a:t>
            </a:r>
            <a:r>
              <a:rPr lang="ja-JP" altLang="en-US" sz="400" b="1" dirty="0">
                <a:ln w="0"/>
                <a:solidFill>
                  <a:srgbClr val="FF0000"/>
                </a:solidFill>
                <a:effectLst>
                  <a:outerShdw blurRad="38100" dist="25400" dir="5400000" algn="ctr" rotWithShape="0">
                    <a:srgbClr val="6E747A">
                      <a:alpha val="43000"/>
                    </a:srgbClr>
                  </a:outerShdw>
                </a:effectLst>
              </a:rPr>
              <a:t>　</a:t>
            </a:r>
            <a:r>
              <a:rPr lang="ja-JP" altLang="en-US" sz="600" b="1" dirty="0">
                <a:ln w="0"/>
                <a:effectLst>
                  <a:outerShdw blurRad="38100" dist="25400" dir="5400000" algn="ctr" rotWithShape="0">
                    <a:srgbClr val="6E747A">
                      <a:alpha val="43000"/>
                    </a:srgbClr>
                  </a:outerShdw>
                </a:effectLst>
              </a:rPr>
              <a:t>を表している</a:t>
            </a:r>
            <a:endParaRPr lang="ja-JP" altLang="en-US" sz="800" b="1" dirty="0">
              <a:ln w="0"/>
              <a:solidFill>
                <a:srgbClr val="FF0000"/>
              </a:solidFill>
              <a:effectLst>
                <a:outerShdw blurRad="38100" dist="25400" dir="5400000" algn="ctr" rotWithShape="0">
                  <a:srgbClr val="6E747A">
                    <a:alpha val="43000"/>
                  </a:srgbClr>
                </a:outerShdw>
              </a:effectLst>
            </a:endParaRPr>
          </a:p>
        </p:txBody>
      </p:sp>
      <p:cxnSp>
        <p:nvCxnSpPr>
          <p:cNvPr id="1221" name="直線矢印コネクタ 1220">
            <a:extLst>
              <a:ext uri="{FF2B5EF4-FFF2-40B4-BE49-F238E27FC236}">
                <a16:creationId xmlns:a16="http://schemas.microsoft.com/office/drawing/2014/main" id="{A57A6D03-88AE-CBCC-4108-47948EB409FB}"/>
              </a:ext>
            </a:extLst>
          </p:cNvPr>
          <p:cNvCxnSpPr>
            <a:cxnSpLocks/>
          </p:cNvCxnSpPr>
          <p:nvPr/>
        </p:nvCxnSpPr>
        <p:spPr>
          <a:xfrm flipV="1">
            <a:off x="10830499" y="8386800"/>
            <a:ext cx="204531" cy="928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22" name="楕円 1221">
            <a:extLst>
              <a:ext uri="{FF2B5EF4-FFF2-40B4-BE49-F238E27FC236}">
                <a16:creationId xmlns:a16="http://schemas.microsoft.com/office/drawing/2014/main" id="{415A254F-E9FD-E3EB-29D3-31E7B282648E}"/>
              </a:ext>
            </a:extLst>
          </p:cNvPr>
          <p:cNvSpPr/>
          <p:nvPr/>
        </p:nvSpPr>
        <p:spPr>
          <a:xfrm>
            <a:off x="10931678" y="8180022"/>
            <a:ext cx="102387" cy="104774"/>
          </a:xfrm>
          <a:prstGeom prst="ellipse">
            <a:avLst/>
          </a:prstGeom>
          <a:solidFill>
            <a:schemeClr val="tx1"/>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テキスト ボックス 237">
            <a:extLst>
              <a:ext uri="{FF2B5EF4-FFF2-40B4-BE49-F238E27FC236}">
                <a16:creationId xmlns:a16="http://schemas.microsoft.com/office/drawing/2014/main" id="{99A262CD-3BE0-4DDF-B426-E463950FC466}"/>
              </a:ext>
            </a:extLst>
          </p:cNvPr>
          <p:cNvSpPr txBox="1"/>
          <p:nvPr/>
        </p:nvSpPr>
        <p:spPr>
          <a:xfrm>
            <a:off x="10217319" y="3042478"/>
            <a:ext cx="684106" cy="184666"/>
          </a:xfrm>
          <a:prstGeom prst="rect">
            <a:avLst/>
          </a:prstGeom>
          <a:noFill/>
        </p:spPr>
        <p:txBody>
          <a:bodyPr wrap="square" rtlCol="0">
            <a:spAutoFit/>
          </a:bodyPr>
          <a:lstStyle/>
          <a:p>
            <a:r>
              <a:rPr kumimoji="1" lang="ja-JP" altLang="en-US" sz="600" b="1" dirty="0">
                <a:solidFill>
                  <a:srgbClr val="7030A0"/>
                </a:solidFill>
              </a:rPr>
              <a:t>画像</a:t>
            </a:r>
            <a:r>
              <a:rPr kumimoji="1" lang="en-US" altLang="ja-JP" sz="600" b="1" dirty="0">
                <a:solidFill>
                  <a:srgbClr val="7030A0"/>
                </a:solidFill>
              </a:rPr>
              <a:t>Ⅴ</a:t>
            </a:r>
            <a:endParaRPr kumimoji="1" lang="ja-JP" altLang="en-US" sz="600" b="1" dirty="0">
              <a:solidFill>
                <a:srgbClr val="7030A0"/>
              </a:solidFill>
            </a:endParaRPr>
          </a:p>
        </p:txBody>
      </p:sp>
      <p:sp>
        <p:nvSpPr>
          <p:cNvPr id="241" name="テキスト ボックス 240">
            <a:extLst>
              <a:ext uri="{FF2B5EF4-FFF2-40B4-BE49-F238E27FC236}">
                <a16:creationId xmlns:a16="http://schemas.microsoft.com/office/drawing/2014/main" id="{6735035E-950B-3545-2B56-F91F741B12BA}"/>
              </a:ext>
            </a:extLst>
          </p:cNvPr>
          <p:cNvSpPr txBox="1"/>
          <p:nvPr/>
        </p:nvSpPr>
        <p:spPr>
          <a:xfrm>
            <a:off x="7291234" y="5029159"/>
            <a:ext cx="1828803" cy="215444"/>
          </a:xfrm>
          <a:prstGeom prst="rect">
            <a:avLst/>
          </a:prstGeom>
          <a:noFill/>
        </p:spPr>
        <p:txBody>
          <a:bodyPr wrap="square" rtlCol="0">
            <a:spAutoFit/>
          </a:bodyPr>
          <a:lstStyle/>
          <a:p>
            <a:r>
              <a:rPr lang="ja-JP" altLang="en-US" sz="800" u="sng" dirty="0"/>
              <a:t>確実に得点を上げる</a:t>
            </a:r>
            <a:endParaRPr lang="en-US" altLang="ja-JP" sz="800" u="sng" dirty="0"/>
          </a:p>
        </p:txBody>
      </p:sp>
      <p:sp>
        <p:nvSpPr>
          <p:cNvPr id="243" name="テキスト ボックス 242">
            <a:extLst>
              <a:ext uri="{FF2B5EF4-FFF2-40B4-BE49-F238E27FC236}">
                <a16:creationId xmlns:a16="http://schemas.microsoft.com/office/drawing/2014/main" id="{A3DA0345-B213-DD3E-3AB2-76747F20F255}"/>
              </a:ext>
            </a:extLst>
          </p:cNvPr>
          <p:cNvSpPr txBox="1"/>
          <p:nvPr/>
        </p:nvSpPr>
        <p:spPr>
          <a:xfrm>
            <a:off x="8053383" y="6593310"/>
            <a:ext cx="1828803" cy="215444"/>
          </a:xfrm>
          <a:prstGeom prst="rect">
            <a:avLst/>
          </a:prstGeom>
          <a:noFill/>
        </p:spPr>
        <p:txBody>
          <a:bodyPr wrap="square" rtlCol="0">
            <a:spAutoFit/>
          </a:bodyPr>
          <a:lstStyle/>
          <a:p>
            <a:r>
              <a:rPr lang="ja-JP" altLang="en-US" sz="800" u="sng" dirty="0"/>
              <a:t>相手に得点を与えない</a:t>
            </a:r>
            <a:endParaRPr lang="en-US" altLang="ja-JP" sz="800" u="sng" dirty="0"/>
          </a:p>
        </p:txBody>
      </p:sp>
    </p:spTree>
    <p:extLst>
      <p:ext uri="{BB962C8B-B14F-4D97-AF65-F5344CB8AC3E}">
        <p14:creationId xmlns:p14="http://schemas.microsoft.com/office/powerpoint/2010/main" val="228474008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プレゼンテーション</Template>
  <TotalTime>169</TotalTime>
  <Words>1457</Words>
  <Application>Microsoft Office PowerPoint</Application>
  <PresentationFormat>A3 297x420 mm</PresentationFormat>
  <Paragraphs>198</Paragraphs>
  <Slides>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HGPｺﾞｼｯｸM</vt:lpstr>
      <vt:lpstr>Noto Sans JP Black</vt:lpstr>
      <vt:lpstr>游ゴシック</vt:lpstr>
      <vt:lpstr>Arial</vt:lpstr>
      <vt:lpstr>Calibri</vt:lpstr>
      <vt:lpstr>Calibri Light</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宗 中野</dc:creator>
  <cp:lastModifiedBy>晟乃 中村</cp:lastModifiedBy>
  <cp:revision>3</cp:revision>
  <dcterms:created xsi:type="dcterms:W3CDTF">2026-01-23T06:56:28Z</dcterms:created>
  <dcterms:modified xsi:type="dcterms:W3CDTF">2026-01-23T09:50:00Z</dcterms:modified>
</cp:coreProperties>
</file>